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Roboto"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fcqK2Q2j8YyHK1S9TiGp2gBuSv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ff Williams" initials="GW" lastIdx="14" clrIdx="0">
    <p:extLst>
      <p:ext uri="{19B8F6BF-5375-455C-9EA6-DF929625EA0E}">
        <p15:presenceInfo xmlns:p15="http://schemas.microsoft.com/office/powerpoint/2012/main" userId="S::griff.williams@hub4leaders.co.uk::28769b40-6a1f-4308-b625-ac3053a0f7b6" providerId="AD"/>
      </p:ext>
    </p:extLst>
  </p:cmAuthor>
  <p:cmAuthor id="2" name="Gabriel Evans" initials="GE" lastIdx="7" clrIdx="1">
    <p:extLst>
      <p:ext uri="{19B8F6BF-5375-455C-9EA6-DF929625EA0E}">
        <p15:presenceInfo xmlns:p15="http://schemas.microsoft.com/office/powerpoint/2012/main" userId="S::gabriel.evans@hub4leaders.co.uk::ac581b83-fb22-405b-bc99-e83fb845bb23" providerId="AD"/>
      </p:ext>
    </p:extLst>
  </p:cmAuthor>
  <p:cmAuthor id="3" name="Jessica Snowdon" initials="JS" lastIdx="10" clrIdx="2">
    <p:extLst>
      <p:ext uri="{19B8F6BF-5375-455C-9EA6-DF929625EA0E}">
        <p15:presenceInfo xmlns:p15="http://schemas.microsoft.com/office/powerpoint/2012/main" userId="S::Jessica.snowdon@hub4leaders.co.uk::09c10e27-f5ed-49db-af19-96e844885c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74"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5d6eba3d6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f5d6eba3d6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f5d6eba3d6_0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5d6eba3d6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5d6eba3d6_0_1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f5d6eba3d6_0_1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5d6eba3d6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f5d6eba3d6_0_2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f5d6eba3d6_0_2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f5d6eba3d6_0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f5d6eba3d6_0_2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f5d6eba3d6_0_2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f5d6eba3d6_0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f5d6eba3d6_0_2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f5d6eba3d6_0_2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f5d6eba3d6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f5d6eba3d6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f5d6eba3d6_0_2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f5d6eba3d6_0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f5d6eba3d6_0_2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f5d6eba3d6_0_2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f5d6eba3d6_0_3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f5d6eba3d6_0_3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f5d6eba3d6_0_3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f5d6eba3d6_0_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f5d6eba3d6_0_3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f5d6eba3d6_0_3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gf5d6eba3d6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gf5d6eba3d6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 name="Google Shape;33;gf5d6eba3d6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5d6eba3d6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5d6eba3d6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gf5d6eba3d6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5d6eba3d6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5d6eba3d6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f5d6eba3d6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5d6eba3d6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f5d6eba3d6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f5d6eba3d6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5d6eba3d6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f5d6eba3d6_0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f5d6eba3d6_0_1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5d6eba3d6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f5d6eba3d6_0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f5d6eba3d6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7"/>
          <p:cNvSpPr txBox="1"/>
          <p:nvPr/>
        </p:nvSpPr>
        <p:spPr>
          <a:xfrm>
            <a:off x="8077200" y="6424613"/>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400" b="1">
                <a:solidFill>
                  <a:schemeClr val="lt1"/>
                </a:solidFill>
                <a:latin typeface="Arial"/>
                <a:ea typeface="Arial"/>
                <a:cs typeface="Arial"/>
                <a:sym typeface="Arial"/>
              </a:rPr>
              <a:t>www.theschoolbus.net</a:t>
            </a:r>
            <a:endParaRPr sz="1400" b="1">
              <a:solidFill>
                <a:schemeClr val="lt1"/>
              </a:solidFill>
              <a:latin typeface="Arial"/>
              <a:ea typeface="Arial"/>
              <a:cs typeface="Arial"/>
              <a:sym typeface="Arial"/>
            </a:endParaRPr>
          </a:p>
        </p:txBody>
      </p:sp>
      <p:sp>
        <p:nvSpPr>
          <p:cNvPr id="16" name="Google Shape;16;p7"/>
          <p:cNvSpPr txBox="1">
            <a:spLocks noGrp="1"/>
          </p:cNvSpPr>
          <p:nvPr>
            <p:ph type="body" idx="1"/>
          </p:nvPr>
        </p:nvSpPr>
        <p:spPr>
          <a:xfrm>
            <a:off x="452150" y="3156039"/>
            <a:ext cx="6918325" cy="322421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4251"/>
              </a:buClr>
              <a:buSzPts val="6000"/>
              <a:buFont typeface="Arial"/>
              <a:buNone/>
              <a:defRPr sz="6000" b="0" i="0" u="none" strike="noStrike" cap="none">
                <a:solidFill>
                  <a:srgbClr val="00425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 slide">
  <p:cSld name="Standard slide">
    <p:spTree>
      <p:nvGrpSpPr>
        <p:cNvPr id="1" name="Shape 17"/>
        <p:cNvGrpSpPr/>
        <p:nvPr/>
      </p:nvGrpSpPr>
      <p:grpSpPr>
        <a:xfrm>
          <a:off x="0" y="0"/>
          <a:ext cx="0" cy="0"/>
          <a:chOff x="0" y="0"/>
          <a:chExt cx="0" cy="0"/>
        </a:xfrm>
      </p:grpSpPr>
      <p:sp>
        <p:nvSpPr>
          <p:cNvPr id="18" name="Google Shape;18;p8"/>
          <p:cNvSpPr txBox="1">
            <a:spLocks noGrp="1"/>
          </p:cNvSpPr>
          <p:nvPr>
            <p:ph type="body" idx="1"/>
          </p:nvPr>
        </p:nvSpPr>
        <p:spPr>
          <a:xfrm>
            <a:off x="1090613" y="2016125"/>
            <a:ext cx="10604500" cy="38465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4251"/>
              </a:buClr>
              <a:buSzPts val="2400"/>
              <a:buFont typeface="Arial"/>
              <a:buChar char="•"/>
              <a:defRPr sz="2400" b="0" i="0" u="none" strike="noStrike" cap="none">
                <a:solidFill>
                  <a:srgbClr val="004251"/>
                </a:solidFill>
                <a:latin typeface="Arial"/>
                <a:ea typeface="Arial"/>
                <a:cs typeface="Arial"/>
                <a:sym typeface="Arial"/>
              </a:defRPr>
            </a:lvl2pPr>
            <a:lvl3pPr marL="1371600" marR="0" lvl="2" indent="-355600" algn="l" rtl="0">
              <a:lnSpc>
                <a:spcPct val="90000"/>
              </a:lnSpc>
              <a:spcBef>
                <a:spcPts val="500"/>
              </a:spcBef>
              <a:spcAft>
                <a:spcPts val="0"/>
              </a:spcAft>
              <a:buClr>
                <a:srgbClr val="004251"/>
              </a:buClr>
              <a:buSzPts val="2000"/>
              <a:buFont typeface="Arial"/>
              <a:buChar char="•"/>
              <a:defRPr sz="2000" b="0" i="0" u="none" strike="noStrike" cap="none">
                <a:solidFill>
                  <a:srgbClr val="004251"/>
                </a:solidFill>
                <a:latin typeface="Arial"/>
                <a:ea typeface="Arial"/>
                <a:cs typeface="Arial"/>
                <a:sym typeface="Arial"/>
              </a:defRPr>
            </a:lvl3pPr>
            <a:lvl4pPr marL="1828800" marR="0" lvl="3" indent="-342900" algn="l" rtl="0">
              <a:lnSpc>
                <a:spcPct val="90000"/>
              </a:lnSpc>
              <a:spcBef>
                <a:spcPts val="500"/>
              </a:spcBef>
              <a:spcAft>
                <a:spcPts val="0"/>
              </a:spcAft>
              <a:buClr>
                <a:srgbClr val="004251"/>
              </a:buClr>
              <a:buSzPts val="1800"/>
              <a:buFont typeface="Arial"/>
              <a:buChar char="•"/>
              <a:defRPr sz="1800" b="0" i="0" u="none" strike="noStrike" cap="none">
                <a:solidFill>
                  <a:srgbClr val="004251"/>
                </a:solidFill>
                <a:latin typeface="Arial"/>
                <a:ea typeface="Arial"/>
                <a:cs typeface="Arial"/>
                <a:sym typeface="Arial"/>
              </a:defRPr>
            </a:lvl4pPr>
            <a:lvl5pPr marL="2286000" marR="0" lvl="4" indent="-342900" algn="l" rtl="0">
              <a:lnSpc>
                <a:spcPct val="90000"/>
              </a:lnSpc>
              <a:spcBef>
                <a:spcPts val="500"/>
              </a:spcBef>
              <a:spcAft>
                <a:spcPts val="0"/>
              </a:spcAft>
              <a:buClr>
                <a:srgbClr val="004251"/>
              </a:buClr>
              <a:buSzPts val="1800"/>
              <a:buFont typeface="Arial"/>
              <a:buChar char="•"/>
              <a:defRPr sz="1800" b="0" i="0" u="none" strike="noStrike" cap="none">
                <a:solidFill>
                  <a:srgbClr val="00425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8"/>
          <p:cNvSpPr txBox="1">
            <a:spLocks noGrp="1"/>
          </p:cNvSpPr>
          <p:nvPr>
            <p:ph type="body" idx="2"/>
          </p:nvPr>
        </p:nvSpPr>
        <p:spPr>
          <a:xfrm>
            <a:off x="1090613" y="1109889"/>
            <a:ext cx="10604500" cy="63658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7C7777"/>
              </a:buClr>
              <a:buSzPts val="2800"/>
              <a:buFont typeface="Arial"/>
              <a:buNone/>
              <a:defRPr sz="2800" b="1" i="0" u="none" strike="noStrike" cap="none">
                <a:solidFill>
                  <a:srgbClr val="7C7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at's next">
  <p:cSld name="What's next">
    <p:spTree>
      <p:nvGrpSpPr>
        <p:cNvPr id="1" name="Shape 20"/>
        <p:cNvGrpSpPr/>
        <p:nvPr/>
      </p:nvGrpSpPr>
      <p:grpSpPr>
        <a:xfrm>
          <a:off x="0" y="0"/>
          <a:ext cx="0" cy="0"/>
          <a:chOff x="0" y="0"/>
          <a:chExt cx="0" cy="0"/>
        </a:xfrm>
      </p:grpSpPr>
      <p:sp>
        <p:nvSpPr>
          <p:cNvPr id="21" name="Google Shape;21;p9"/>
          <p:cNvSpPr txBox="1">
            <a:spLocks noGrp="1"/>
          </p:cNvSpPr>
          <p:nvPr>
            <p:ph type="body" idx="1"/>
          </p:nvPr>
        </p:nvSpPr>
        <p:spPr>
          <a:xfrm>
            <a:off x="1090613" y="1714046"/>
            <a:ext cx="10604500" cy="4334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4251"/>
              </a:buClr>
              <a:buSzPts val="2400"/>
              <a:buFont typeface="Arial"/>
              <a:buChar char="•"/>
              <a:defRPr sz="2400" b="0" i="0" u="none" strike="noStrike" cap="none">
                <a:solidFill>
                  <a:srgbClr val="004251"/>
                </a:solidFill>
                <a:latin typeface="Arial"/>
                <a:ea typeface="Arial"/>
                <a:cs typeface="Arial"/>
                <a:sym typeface="Arial"/>
              </a:defRPr>
            </a:lvl2pPr>
            <a:lvl3pPr marL="1371600" marR="0" lvl="2" indent="-355600" algn="l" rtl="0">
              <a:lnSpc>
                <a:spcPct val="90000"/>
              </a:lnSpc>
              <a:spcBef>
                <a:spcPts val="500"/>
              </a:spcBef>
              <a:spcAft>
                <a:spcPts val="0"/>
              </a:spcAft>
              <a:buClr>
                <a:srgbClr val="004251"/>
              </a:buClr>
              <a:buSzPts val="2000"/>
              <a:buFont typeface="Arial"/>
              <a:buChar char="•"/>
              <a:defRPr sz="2000" b="0" i="0" u="none" strike="noStrike" cap="none">
                <a:solidFill>
                  <a:srgbClr val="004251"/>
                </a:solidFill>
                <a:latin typeface="Arial"/>
                <a:ea typeface="Arial"/>
                <a:cs typeface="Arial"/>
                <a:sym typeface="Arial"/>
              </a:defRPr>
            </a:lvl3pPr>
            <a:lvl4pPr marL="1828800" marR="0" lvl="3" indent="-342900" algn="l" rtl="0">
              <a:lnSpc>
                <a:spcPct val="90000"/>
              </a:lnSpc>
              <a:spcBef>
                <a:spcPts val="500"/>
              </a:spcBef>
              <a:spcAft>
                <a:spcPts val="0"/>
              </a:spcAft>
              <a:buClr>
                <a:srgbClr val="004251"/>
              </a:buClr>
              <a:buSzPts val="1800"/>
              <a:buFont typeface="Arial"/>
              <a:buChar char="•"/>
              <a:defRPr sz="1800" b="0" i="0" u="none" strike="noStrike" cap="none">
                <a:solidFill>
                  <a:srgbClr val="004251"/>
                </a:solidFill>
                <a:latin typeface="Arial"/>
                <a:ea typeface="Arial"/>
                <a:cs typeface="Arial"/>
                <a:sym typeface="Arial"/>
              </a:defRPr>
            </a:lvl4pPr>
            <a:lvl5pPr marL="2286000" marR="0" lvl="4" indent="-342900" algn="l" rtl="0">
              <a:lnSpc>
                <a:spcPct val="90000"/>
              </a:lnSpc>
              <a:spcBef>
                <a:spcPts val="500"/>
              </a:spcBef>
              <a:spcAft>
                <a:spcPts val="0"/>
              </a:spcAft>
              <a:buClr>
                <a:srgbClr val="004251"/>
              </a:buClr>
              <a:buSzPts val="1800"/>
              <a:buFont typeface="Arial"/>
              <a:buChar char="•"/>
              <a:defRPr sz="1800" b="0" i="0" u="none" strike="noStrike" cap="none">
                <a:solidFill>
                  <a:srgbClr val="00425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 name="Google Shape;22;p9"/>
          <p:cNvSpPr txBox="1"/>
          <p:nvPr/>
        </p:nvSpPr>
        <p:spPr>
          <a:xfrm>
            <a:off x="1090613" y="809354"/>
            <a:ext cx="106045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rgbClr val="7C7777"/>
                </a:solidFill>
                <a:latin typeface="Arial"/>
                <a:ea typeface="Arial"/>
                <a:cs typeface="Arial"/>
                <a:sym typeface="Arial"/>
              </a:rPr>
              <a:t>What’s next?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p:nvPr/>
        </p:nvSpPr>
        <p:spPr>
          <a:xfrm>
            <a:off x="0" y="6357409"/>
            <a:ext cx="12192000" cy="501652"/>
          </a:xfrm>
          <a:prstGeom prst="rect">
            <a:avLst/>
          </a:prstGeom>
          <a:solidFill>
            <a:srgbClr val="0042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a:solidFill>
                <a:schemeClr val="lt1"/>
              </a:solidFill>
              <a:latin typeface="Arial"/>
              <a:ea typeface="Arial"/>
              <a:cs typeface="Arial"/>
              <a:sym typeface="Arial"/>
            </a:endParaRPr>
          </a:p>
        </p:txBody>
      </p:sp>
      <p:sp>
        <p:nvSpPr>
          <p:cNvPr id="11" name="Google Shape;11;p6"/>
          <p:cNvSpPr txBox="1"/>
          <p:nvPr/>
        </p:nvSpPr>
        <p:spPr>
          <a:xfrm>
            <a:off x="8077200" y="6424613"/>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400" b="1" u="none">
                <a:solidFill>
                  <a:schemeClr val="lt1"/>
                </a:solidFill>
                <a:latin typeface="Arial"/>
                <a:ea typeface="Arial"/>
                <a:cs typeface="Arial"/>
                <a:sym typeface="Arial"/>
              </a:rPr>
              <a:t>www.theschoolbus.net</a:t>
            </a:r>
            <a:endParaRPr sz="1400" b="1" u="none">
              <a:solidFill>
                <a:schemeClr val="lt1"/>
              </a:solidFill>
              <a:latin typeface="Arial"/>
              <a:ea typeface="Arial"/>
              <a:cs typeface="Arial"/>
              <a:sym typeface="Arial"/>
            </a:endParaRPr>
          </a:p>
        </p:txBody>
      </p:sp>
      <p:sp>
        <p:nvSpPr>
          <p:cNvPr id="12" name="Google Shape;12;p6"/>
          <p:cNvSpPr txBox="1"/>
          <p:nvPr/>
        </p:nvSpPr>
        <p:spPr>
          <a:xfrm>
            <a:off x="9302496" y="357903"/>
            <a:ext cx="597408" cy="153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
                <a:solidFill>
                  <a:schemeClr val="lt1"/>
                </a:solidFill>
                <a:latin typeface="Arial"/>
                <a:ea typeface="Arial"/>
                <a:cs typeface="Arial"/>
                <a:sym typeface="Arial"/>
              </a:rPr>
              <a:t>Teal salmon butty</a:t>
            </a:r>
            <a:endParaRPr/>
          </a:p>
        </p:txBody>
      </p:sp>
      <p:pic>
        <p:nvPicPr>
          <p:cNvPr id="13" name="Google Shape;13;p6" descr="Logo, company name&#10;&#10;Description automatically generated"/>
          <p:cNvPicPr preferRelativeResize="0"/>
          <p:nvPr/>
        </p:nvPicPr>
        <p:blipFill rotWithShape="1">
          <a:blip r:embed="rId5">
            <a:alphaModFix/>
          </a:blip>
          <a:srcRect/>
          <a:stretch/>
        </p:blipFill>
        <p:spPr>
          <a:xfrm>
            <a:off x="7842504" y="179452"/>
            <a:ext cx="4114800" cy="10728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pic>
        <p:nvPicPr>
          <p:cNvPr id="29" name="Google Shape;29;p1"/>
          <p:cNvPicPr preferRelativeResize="0"/>
          <p:nvPr/>
        </p:nvPicPr>
        <p:blipFill rotWithShape="1">
          <a:blip r:embed="rId3">
            <a:alphaModFix amt="14000"/>
          </a:blip>
          <a:srcRect t="14626" b="34534"/>
          <a:stretch/>
        </p:blipFill>
        <p:spPr>
          <a:xfrm>
            <a:off x="228600" y="557725"/>
            <a:ext cx="7182250" cy="3651100"/>
          </a:xfrm>
          <a:prstGeom prst="rect">
            <a:avLst/>
          </a:prstGeom>
          <a:noFill/>
          <a:ln>
            <a:noFill/>
          </a:ln>
          <a:effectLst>
            <a:reflection stA="84000" endPos="30000" fadeDir="5400012" sy="-100000" algn="bl" rotWithShape="0"/>
          </a:effectLst>
        </p:spPr>
      </p:pic>
      <p:sp>
        <p:nvSpPr>
          <p:cNvPr id="27" name="Google Shape;27;p1"/>
          <p:cNvSpPr txBox="1">
            <a:spLocks noGrp="1"/>
          </p:cNvSpPr>
          <p:nvPr>
            <p:ph type="body" idx="1"/>
          </p:nvPr>
        </p:nvSpPr>
        <p:spPr>
          <a:xfrm>
            <a:off x="247650" y="3715125"/>
            <a:ext cx="9916800" cy="231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4251"/>
              </a:buClr>
              <a:buSzPts val="5400"/>
              <a:buNone/>
            </a:pPr>
            <a:r>
              <a:rPr lang="en-GB" sz="5400" b="1" dirty="0">
                <a:solidFill>
                  <a:schemeClr val="accent2"/>
                </a:solidFill>
                <a:latin typeface="Roboto"/>
                <a:ea typeface="Roboto"/>
                <a:cs typeface="Roboto"/>
                <a:sym typeface="Roboto"/>
              </a:rPr>
              <a:t>ONLINE SAFETY</a:t>
            </a:r>
            <a:endParaRPr sz="5400" b="1" dirty="0">
              <a:solidFill>
                <a:schemeClr val="accent2"/>
              </a:solidFill>
              <a:latin typeface="Roboto"/>
              <a:ea typeface="Roboto"/>
              <a:cs typeface="Roboto"/>
              <a:sym typeface="Roboto"/>
            </a:endParaRPr>
          </a:p>
          <a:p>
            <a:pPr marL="0" lvl="0" indent="0" algn="l" rtl="0">
              <a:lnSpc>
                <a:spcPct val="90000"/>
              </a:lnSpc>
              <a:spcBef>
                <a:spcPts val="0"/>
              </a:spcBef>
              <a:spcAft>
                <a:spcPts val="0"/>
              </a:spcAft>
              <a:buClr>
                <a:srgbClr val="004251"/>
              </a:buClr>
              <a:buSzPts val="5400"/>
              <a:buNone/>
            </a:pPr>
            <a:r>
              <a:rPr lang="en-GB" sz="3600" b="1" dirty="0">
                <a:solidFill>
                  <a:schemeClr val="accent6"/>
                </a:solidFill>
                <a:latin typeface="Roboto"/>
                <a:ea typeface="Roboto"/>
                <a:cs typeface="Roboto"/>
                <a:sym typeface="Roboto"/>
              </a:rPr>
              <a:t>PRESENTATION FOR PARENTS</a:t>
            </a:r>
            <a:endParaRPr sz="3600" b="1" dirty="0">
              <a:solidFill>
                <a:schemeClr val="accent6"/>
              </a:solidFill>
              <a:latin typeface="Roboto"/>
              <a:ea typeface="Roboto"/>
              <a:cs typeface="Roboto"/>
              <a:sym typeface="Roboto"/>
            </a:endParaRPr>
          </a:p>
        </p:txBody>
      </p:sp>
      <p:sp>
        <p:nvSpPr>
          <p:cNvPr id="28" name="Google Shape;28;p1"/>
          <p:cNvSpPr txBox="1"/>
          <p:nvPr/>
        </p:nvSpPr>
        <p:spPr>
          <a:xfrm>
            <a:off x="247650" y="6453188"/>
            <a:ext cx="29146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lt1"/>
                </a:solidFill>
                <a:latin typeface="Arial"/>
                <a:ea typeface="Arial"/>
                <a:cs typeface="Arial"/>
                <a:sym typeface="Arial"/>
              </a:rPr>
              <a:t>Last updated: 6 </a:t>
            </a:r>
            <a:r>
              <a:rPr lang="en-GB" b="1" dirty="0">
                <a:solidFill>
                  <a:schemeClr val="lt1"/>
                </a:solidFill>
              </a:rPr>
              <a:t>September 2021</a:t>
            </a:r>
            <a:endParaRPr sz="1800" b="1"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f5d6eba3d6_0_173"/>
          <p:cNvSpPr/>
          <p:nvPr/>
        </p:nvSpPr>
        <p:spPr>
          <a:xfrm>
            <a:off x="7909475" y="30858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gf5d6eba3d6_0_173"/>
          <p:cNvSpPr/>
          <p:nvPr/>
        </p:nvSpPr>
        <p:spPr>
          <a:xfrm>
            <a:off x="4351325" y="30858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f5d6eba3d6_0_173"/>
          <p:cNvSpPr/>
          <p:nvPr/>
        </p:nvSpPr>
        <p:spPr>
          <a:xfrm>
            <a:off x="923225" y="30858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f5d6eba3d6_0_173"/>
          <p:cNvSpPr txBox="1">
            <a:spLocks noGrp="1"/>
          </p:cNvSpPr>
          <p:nvPr>
            <p:ph type="body" idx="2"/>
          </p:nvPr>
        </p:nvSpPr>
        <p:spPr>
          <a:xfrm>
            <a:off x="793750" y="1424618"/>
            <a:ext cx="10604400" cy="63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7C7777"/>
              </a:buClr>
              <a:buSzPts val="2800"/>
              <a:buNone/>
            </a:pPr>
            <a:r>
              <a:rPr lang="en-GB">
                <a:solidFill>
                  <a:schemeClr val="accent5"/>
                </a:solidFill>
              </a:rPr>
              <a:t>Spotting something wrong</a:t>
            </a:r>
            <a:endParaRPr sz="2800" b="1"/>
          </a:p>
        </p:txBody>
      </p:sp>
      <p:sp>
        <p:nvSpPr>
          <p:cNvPr id="161" name="Google Shape;161;gf5d6eba3d6_0_173"/>
          <p:cNvSpPr txBox="1"/>
          <p:nvPr/>
        </p:nvSpPr>
        <p:spPr>
          <a:xfrm>
            <a:off x="712325" y="5014882"/>
            <a:ext cx="10604400" cy="846600"/>
          </a:xfrm>
          <a:prstGeom prst="rect">
            <a:avLst/>
          </a:prstGeom>
          <a:noFill/>
          <a:ln>
            <a:noFill/>
          </a:ln>
        </p:spPr>
        <p:txBody>
          <a:bodyPr spcFirstLastPara="1" wrap="square" lIns="91425" tIns="91425" rIns="91425" bIns="91425" anchor="t" anchorCtr="0">
            <a:spAutoFit/>
          </a:bodyPr>
          <a:lstStyle/>
          <a:p>
            <a:pPr marL="0" marR="50800" lvl="0" indent="0" algn="ctr" rtl="0">
              <a:lnSpc>
                <a:spcPct val="115000"/>
              </a:lnSpc>
              <a:spcBef>
                <a:spcPts val="2400"/>
              </a:spcBef>
              <a:spcAft>
                <a:spcPts val="600"/>
              </a:spcAft>
              <a:buNone/>
            </a:pPr>
            <a:r>
              <a:rPr lang="en-GB" sz="2000" b="1" dirty="0">
                <a:solidFill>
                  <a:schemeClr val="accent2"/>
                </a:solidFill>
                <a:latin typeface="Roboto"/>
                <a:ea typeface="Roboto"/>
                <a:cs typeface="Roboto"/>
                <a:sym typeface="Roboto"/>
              </a:rPr>
              <a:t>Many of the signs of online abuse are similar to the signs of offline abuse. It is important to remember that every child exhibits different behaviours when in these situations.</a:t>
            </a:r>
            <a:endParaRPr dirty="0"/>
          </a:p>
        </p:txBody>
      </p:sp>
      <p:sp>
        <p:nvSpPr>
          <p:cNvPr id="162" name="Google Shape;162;gf5d6eba3d6_0_173"/>
          <p:cNvSpPr txBox="1"/>
          <p:nvPr/>
        </p:nvSpPr>
        <p:spPr>
          <a:xfrm>
            <a:off x="1115675" y="2988475"/>
            <a:ext cx="2677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They may have lots of new contacts, such as phone numbers, on their device.</a:t>
            </a:r>
            <a:endParaRPr sz="2000" b="1" dirty="0">
              <a:solidFill>
                <a:schemeClr val="accent2"/>
              </a:solidFill>
              <a:latin typeface="Roboto"/>
              <a:ea typeface="Roboto"/>
              <a:cs typeface="Roboto"/>
              <a:sym typeface="Roboto"/>
            </a:endParaRPr>
          </a:p>
        </p:txBody>
      </p:sp>
      <p:sp>
        <p:nvSpPr>
          <p:cNvPr id="163" name="Google Shape;163;gf5d6eba3d6_0_173"/>
          <p:cNvSpPr txBox="1"/>
          <p:nvPr/>
        </p:nvSpPr>
        <p:spPr>
          <a:xfrm>
            <a:off x="954425" y="2326525"/>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dirty="0">
                <a:solidFill>
                  <a:schemeClr val="accent4"/>
                </a:solidFill>
              </a:rPr>
              <a:t>Many contacts</a:t>
            </a:r>
            <a:endParaRPr sz="3000" b="1" dirty="0">
              <a:solidFill>
                <a:schemeClr val="accent4"/>
              </a:solidFill>
            </a:endParaRPr>
          </a:p>
        </p:txBody>
      </p:sp>
      <p:sp>
        <p:nvSpPr>
          <p:cNvPr id="164" name="Google Shape;164;gf5d6eba3d6_0_173"/>
          <p:cNvSpPr txBox="1"/>
          <p:nvPr/>
        </p:nvSpPr>
        <p:spPr>
          <a:xfrm>
            <a:off x="4262375" y="2326525"/>
            <a:ext cx="31779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4"/>
                </a:solidFill>
              </a:rPr>
              <a:t>Being protective</a:t>
            </a:r>
            <a:endParaRPr sz="3000" b="1">
              <a:solidFill>
                <a:schemeClr val="accent4"/>
              </a:solidFill>
            </a:endParaRPr>
          </a:p>
        </p:txBody>
      </p:sp>
      <p:sp>
        <p:nvSpPr>
          <p:cNvPr id="165" name="Google Shape;165;gf5d6eba3d6_0_173"/>
          <p:cNvSpPr txBox="1"/>
          <p:nvPr/>
        </p:nvSpPr>
        <p:spPr>
          <a:xfrm>
            <a:off x="4446575" y="2988475"/>
            <a:ext cx="2809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They may become protective over their devices and refuse others access to it.</a:t>
            </a:r>
            <a:endParaRPr sz="2000" b="1" dirty="0">
              <a:solidFill>
                <a:schemeClr val="accent2"/>
              </a:solidFill>
              <a:latin typeface="Roboto"/>
              <a:ea typeface="Roboto"/>
              <a:cs typeface="Roboto"/>
              <a:sym typeface="Roboto"/>
            </a:endParaRPr>
          </a:p>
        </p:txBody>
      </p:sp>
      <p:sp>
        <p:nvSpPr>
          <p:cNvPr id="166" name="Google Shape;166;gf5d6eba3d6_0_173"/>
          <p:cNvSpPr txBox="1"/>
          <p:nvPr/>
        </p:nvSpPr>
        <p:spPr>
          <a:xfrm>
            <a:off x="7909475" y="2973025"/>
            <a:ext cx="30000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They may want to change who they are or begin dressing differently.</a:t>
            </a:r>
            <a:endParaRPr sz="2000" b="1" dirty="0">
              <a:solidFill>
                <a:schemeClr val="accent2"/>
              </a:solidFill>
              <a:latin typeface="Roboto"/>
              <a:ea typeface="Roboto"/>
              <a:cs typeface="Roboto"/>
              <a:sym typeface="Roboto"/>
            </a:endParaRPr>
          </a:p>
        </p:txBody>
      </p:sp>
      <p:sp>
        <p:nvSpPr>
          <p:cNvPr id="167" name="Google Shape;167;gf5d6eba3d6_0_173"/>
          <p:cNvSpPr txBox="1"/>
          <p:nvPr/>
        </p:nvSpPr>
        <p:spPr>
          <a:xfrm>
            <a:off x="7657575" y="2341975"/>
            <a:ext cx="3822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dirty="0">
                <a:solidFill>
                  <a:schemeClr val="accent4"/>
                </a:solidFill>
              </a:rPr>
              <a:t>Personality change</a:t>
            </a:r>
            <a:endParaRPr sz="3000"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par>
                                <p:cTn id="8" presetID="10" presetClass="entr" presetSubtype="0" fill="hold" nodeType="withEffect">
                                  <p:stCondLst>
                                    <p:cond delay="0"/>
                                  </p:stCondLst>
                                  <p:childTnLst>
                                    <p:set>
                                      <p:cBhvr>
                                        <p:cTn id="9" dur="1" fill="hold">
                                          <p:stCondLst>
                                            <p:cond delay="0"/>
                                          </p:stCondLst>
                                        </p:cTn>
                                        <p:tgtEl>
                                          <p:spTgt spid="162"/>
                                        </p:tgtEl>
                                        <p:attrNameLst>
                                          <p:attrName>style.visibility</p:attrName>
                                        </p:attrNameLst>
                                      </p:cBhvr>
                                      <p:to>
                                        <p:strVal val="visible"/>
                                      </p:to>
                                    </p:set>
                                    <p:animEffect transition="in" filter="fade">
                                      <p:cBhvr>
                                        <p:cTn id="10" dur="1000"/>
                                        <p:tgtEl>
                                          <p:spTgt spid="162"/>
                                        </p:tgtEl>
                                      </p:cBhvr>
                                    </p:animEffect>
                                  </p:childTnLst>
                                </p:cTn>
                              </p:par>
                              <p:par>
                                <p:cTn id="11" presetID="10" presetClass="entr" presetSubtype="0"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Effect transition="in" filter="fade">
                                      <p:cBhvr>
                                        <p:cTn id="13" dur="1000"/>
                                        <p:tgtEl>
                                          <p:spTgt spid="1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8"/>
                                        </p:tgtEl>
                                        <p:attrNameLst>
                                          <p:attrName>style.visibility</p:attrName>
                                        </p:attrNameLst>
                                      </p:cBhvr>
                                      <p:to>
                                        <p:strVal val="visible"/>
                                      </p:to>
                                    </p:set>
                                    <p:animEffect transition="in" filter="fade">
                                      <p:cBhvr>
                                        <p:cTn id="18" dur="1000"/>
                                        <p:tgtEl>
                                          <p:spTgt spid="158"/>
                                        </p:tgtEl>
                                      </p:cBhvr>
                                    </p:animEffect>
                                  </p:childTnLst>
                                </p:cTn>
                              </p:par>
                              <p:par>
                                <p:cTn id="19" presetID="10" presetClass="entr" presetSubtype="0" fill="hold"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fade">
                                      <p:cBhvr>
                                        <p:cTn id="21" dur="1000"/>
                                        <p:tgtEl>
                                          <p:spTgt spid="164"/>
                                        </p:tgtEl>
                                      </p:cBhvr>
                                    </p:animEffect>
                                  </p:childTnLst>
                                </p:cTn>
                              </p:par>
                              <p:par>
                                <p:cTn id="22" presetID="10" presetClass="entr" presetSubtype="0" fill="hold" nodeType="withEffect">
                                  <p:stCondLst>
                                    <p:cond delay="0"/>
                                  </p:stCondLst>
                                  <p:childTnLst>
                                    <p:set>
                                      <p:cBhvr>
                                        <p:cTn id="23" dur="1" fill="hold">
                                          <p:stCondLst>
                                            <p:cond delay="0"/>
                                          </p:stCondLst>
                                        </p:cTn>
                                        <p:tgtEl>
                                          <p:spTgt spid="165"/>
                                        </p:tgtEl>
                                        <p:attrNameLst>
                                          <p:attrName>style.visibility</p:attrName>
                                        </p:attrNameLst>
                                      </p:cBhvr>
                                      <p:to>
                                        <p:strVal val="visible"/>
                                      </p:to>
                                    </p:set>
                                    <p:animEffect transition="in" filter="fade">
                                      <p:cBhvr>
                                        <p:cTn id="24" dur="1000"/>
                                        <p:tgtEl>
                                          <p:spTgt spid="1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7"/>
                                        </p:tgtEl>
                                        <p:attrNameLst>
                                          <p:attrName>style.visibility</p:attrName>
                                        </p:attrNameLst>
                                      </p:cBhvr>
                                      <p:to>
                                        <p:strVal val="visible"/>
                                      </p:to>
                                    </p:set>
                                    <p:animEffect transition="in" filter="fade">
                                      <p:cBhvr>
                                        <p:cTn id="29" dur="1000"/>
                                        <p:tgtEl>
                                          <p:spTgt spid="157"/>
                                        </p:tgtEl>
                                      </p:cBhvr>
                                    </p:animEffect>
                                  </p:childTnLst>
                                </p:cTn>
                              </p:par>
                              <p:par>
                                <p:cTn id="30" presetID="10" presetClass="entr" presetSubtype="0" fill="hold" nodeType="with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fade">
                                      <p:cBhvr>
                                        <p:cTn id="32" dur="1000"/>
                                        <p:tgtEl>
                                          <p:spTgt spid="166"/>
                                        </p:tgtEl>
                                      </p:cBhvr>
                                    </p:animEffect>
                                  </p:childTnLst>
                                </p:cTn>
                              </p:par>
                              <p:par>
                                <p:cTn id="33" presetID="10" presetClass="entr" presetSubtype="0" fill="hold" nodeType="withEffect">
                                  <p:stCondLst>
                                    <p:cond delay="0"/>
                                  </p:stCondLst>
                                  <p:childTnLst>
                                    <p:set>
                                      <p:cBhvr>
                                        <p:cTn id="34" dur="1" fill="hold">
                                          <p:stCondLst>
                                            <p:cond delay="0"/>
                                          </p:stCondLst>
                                        </p:cTn>
                                        <p:tgtEl>
                                          <p:spTgt spid="167"/>
                                        </p:tgtEl>
                                        <p:attrNameLst>
                                          <p:attrName>style.visibility</p:attrName>
                                        </p:attrNameLst>
                                      </p:cBhvr>
                                      <p:to>
                                        <p:strVal val="visible"/>
                                      </p:to>
                                    </p:set>
                                    <p:animEffect transition="in" filter="fade">
                                      <p:cBhvr>
                                        <p:cTn id="35" dur="1000"/>
                                        <p:tgtEl>
                                          <p:spTgt spid="16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1"/>
                                        </p:tgtEl>
                                        <p:attrNameLst>
                                          <p:attrName>style.visibility</p:attrName>
                                        </p:attrNameLst>
                                      </p:cBhvr>
                                      <p:to>
                                        <p:strVal val="visible"/>
                                      </p:to>
                                    </p:set>
                                    <p:anim calcmode="lin" valueType="num">
                                      <p:cBhvr additive="base">
                                        <p:cTn id="40" dur="1000"/>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f5d6eba3d6_0_191"/>
          <p:cNvSpPr txBox="1">
            <a:spLocks noGrp="1"/>
          </p:cNvSpPr>
          <p:nvPr>
            <p:ph type="body" idx="2"/>
          </p:nvPr>
        </p:nvSpPr>
        <p:spPr>
          <a:xfrm>
            <a:off x="793788" y="1573564"/>
            <a:ext cx="10604400" cy="636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GB">
                <a:solidFill>
                  <a:schemeClr val="accent5"/>
                </a:solidFill>
                <a:latin typeface="Roboto"/>
                <a:ea typeface="Roboto"/>
                <a:cs typeface="Roboto"/>
                <a:sym typeface="Roboto"/>
              </a:rPr>
              <a:t>Talking with your child about online safety</a:t>
            </a:r>
            <a:endParaRPr>
              <a:solidFill>
                <a:schemeClr val="accent5"/>
              </a:solidFill>
              <a:latin typeface="Roboto"/>
              <a:ea typeface="Roboto"/>
              <a:cs typeface="Roboto"/>
              <a:sym typeface="Roboto"/>
            </a:endParaRPr>
          </a:p>
        </p:txBody>
      </p:sp>
      <p:sp>
        <p:nvSpPr>
          <p:cNvPr id="174" name="Google Shape;174;gf5d6eba3d6_0_191"/>
          <p:cNvSpPr txBox="1"/>
          <p:nvPr/>
        </p:nvSpPr>
        <p:spPr>
          <a:xfrm>
            <a:off x="1248375" y="4179650"/>
            <a:ext cx="34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5" name="Google Shape;175;gf5d6eba3d6_0_191"/>
          <p:cNvSpPr txBox="1"/>
          <p:nvPr/>
        </p:nvSpPr>
        <p:spPr>
          <a:xfrm>
            <a:off x="689025" y="2549025"/>
            <a:ext cx="4539600" cy="3417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a:solidFill>
                  <a:schemeClr val="dk1"/>
                </a:solidFill>
                <a:latin typeface="Roboto"/>
                <a:ea typeface="Roboto"/>
                <a:cs typeface="Roboto"/>
                <a:sym typeface="Roboto"/>
              </a:rPr>
              <a:t>                      Engage in what they </a:t>
            </a:r>
            <a:br>
              <a:rPr lang="en-GB" sz="2100" b="1">
                <a:solidFill>
                  <a:schemeClr val="dk1"/>
                </a:solidFill>
                <a:latin typeface="Roboto"/>
                <a:ea typeface="Roboto"/>
                <a:cs typeface="Roboto"/>
                <a:sym typeface="Roboto"/>
              </a:rPr>
            </a:br>
            <a:r>
              <a:rPr lang="en-GB" sz="2100" b="1">
                <a:solidFill>
                  <a:schemeClr val="dk1"/>
                </a:solidFill>
                <a:latin typeface="Roboto"/>
                <a:ea typeface="Roboto"/>
                <a:cs typeface="Roboto"/>
                <a:sym typeface="Roboto"/>
              </a:rPr>
              <a:t>                      enjoy:</a:t>
            </a:r>
            <a:r>
              <a:rPr lang="en-GB" sz="2100">
                <a:solidFill>
                  <a:schemeClr val="dk1"/>
                </a:solidFill>
                <a:latin typeface="Roboto"/>
                <a:ea typeface="Roboto"/>
                <a:cs typeface="Roboto"/>
                <a:sym typeface="Roboto"/>
              </a:rPr>
              <a:t> ask your child about the sites they like to visit and what they enjoy doing online. This should be done on a regular basis and helps build trust between you and your child.</a:t>
            </a:r>
            <a:endParaRPr/>
          </a:p>
        </p:txBody>
      </p:sp>
      <p:sp>
        <p:nvSpPr>
          <p:cNvPr id="176" name="Google Shape;176;gf5d6eba3d6_0_191"/>
          <p:cNvSpPr txBox="1"/>
          <p:nvPr/>
        </p:nvSpPr>
        <p:spPr>
          <a:xfrm>
            <a:off x="6874175" y="2549025"/>
            <a:ext cx="4610100" cy="2932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a:solidFill>
                  <a:schemeClr val="dk1"/>
                </a:solidFill>
                <a:latin typeface="Roboto"/>
                <a:ea typeface="Roboto"/>
                <a:cs typeface="Roboto"/>
                <a:sym typeface="Roboto"/>
              </a:rPr>
              <a:t>                   Ask what they already </a:t>
            </a:r>
            <a:br>
              <a:rPr lang="en-GB" sz="2100" b="1">
                <a:solidFill>
                  <a:schemeClr val="dk1"/>
                </a:solidFill>
                <a:latin typeface="Roboto"/>
                <a:ea typeface="Roboto"/>
                <a:cs typeface="Roboto"/>
                <a:sym typeface="Roboto"/>
              </a:rPr>
            </a:br>
            <a:r>
              <a:rPr lang="en-GB" sz="2100" b="1">
                <a:solidFill>
                  <a:schemeClr val="dk1"/>
                </a:solidFill>
                <a:latin typeface="Roboto"/>
                <a:ea typeface="Roboto"/>
                <a:cs typeface="Roboto"/>
                <a:sym typeface="Roboto"/>
              </a:rPr>
              <a:t>                   know: </a:t>
            </a:r>
            <a:r>
              <a:rPr lang="en-GB" sz="2100">
                <a:solidFill>
                  <a:schemeClr val="dk1"/>
                </a:solidFill>
                <a:latin typeface="Roboto"/>
                <a:ea typeface="Roboto"/>
                <a:cs typeface="Roboto"/>
                <a:sym typeface="Roboto"/>
              </a:rPr>
              <a:t>ask your child if they already know how to stay safe online and what they have learnt at school. What tips do they have to tell you about staying safe?</a:t>
            </a:r>
            <a:endParaRPr/>
          </a:p>
        </p:txBody>
      </p:sp>
      <p:pic>
        <p:nvPicPr>
          <p:cNvPr id="177" name="Google Shape;177;gf5d6eba3d6_0_191"/>
          <p:cNvPicPr preferRelativeResize="0"/>
          <p:nvPr/>
        </p:nvPicPr>
        <p:blipFill>
          <a:blip r:embed="rId3">
            <a:alphaModFix/>
          </a:blip>
          <a:stretch>
            <a:fillRect/>
          </a:stretch>
        </p:blipFill>
        <p:spPr>
          <a:xfrm>
            <a:off x="1069425" y="2444725"/>
            <a:ext cx="984275" cy="984275"/>
          </a:xfrm>
          <a:prstGeom prst="rect">
            <a:avLst/>
          </a:prstGeom>
          <a:noFill/>
          <a:ln>
            <a:noFill/>
          </a:ln>
        </p:spPr>
      </p:pic>
      <p:pic>
        <p:nvPicPr>
          <p:cNvPr id="178" name="Google Shape;178;gf5d6eba3d6_0_191"/>
          <p:cNvPicPr preferRelativeResize="0"/>
          <p:nvPr/>
        </p:nvPicPr>
        <p:blipFill>
          <a:blip r:embed="rId3">
            <a:alphaModFix amt="11000"/>
          </a:blip>
          <a:stretch>
            <a:fillRect/>
          </a:stretch>
        </p:blipFill>
        <p:spPr>
          <a:xfrm>
            <a:off x="2548900" y="3260800"/>
            <a:ext cx="2932200" cy="2932200"/>
          </a:xfrm>
          <a:prstGeom prst="rect">
            <a:avLst/>
          </a:prstGeom>
          <a:noFill/>
          <a:ln>
            <a:noFill/>
          </a:ln>
        </p:spPr>
      </p:pic>
      <p:pic>
        <p:nvPicPr>
          <p:cNvPr id="179" name="Google Shape;179;gf5d6eba3d6_0_191"/>
          <p:cNvPicPr preferRelativeResize="0"/>
          <p:nvPr/>
        </p:nvPicPr>
        <p:blipFill>
          <a:blip r:embed="rId4">
            <a:alphaModFix/>
          </a:blip>
          <a:stretch>
            <a:fillRect/>
          </a:stretch>
        </p:blipFill>
        <p:spPr>
          <a:xfrm>
            <a:off x="7135675" y="2549025"/>
            <a:ext cx="954525" cy="954525"/>
          </a:xfrm>
          <a:prstGeom prst="rect">
            <a:avLst/>
          </a:prstGeom>
          <a:noFill/>
          <a:ln>
            <a:noFill/>
          </a:ln>
        </p:spPr>
      </p:pic>
      <p:pic>
        <p:nvPicPr>
          <p:cNvPr id="180" name="Google Shape;180;gf5d6eba3d6_0_191"/>
          <p:cNvPicPr preferRelativeResize="0"/>
          <p:nvPr/>
        </p:nvPicPr>
        <p:blipFill>
          <a:blip r:embed="rId4">
            <a:alphaModFix amt="10000"/>
          </a:blip>
          <a:stretch>
            <a:fillRect/>
          </a:stretch>
        </p:blipFill>
        <p:spPr>
          <a:xfrm>
            <a:off x="9079100" y="3322850"/>
            <a:ext cx="3265300" cy="3265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1000"/>
                                        <p:tgtEl>
                                          <p:spTgt spid="175"/>
                                        </p:tgtEl>
                                      </p:cBhvr>
                                    </p:animEffect>
                                  </p:childTnLst>
                                </p:cTn>
                              </p:par>
                              <p:par>
                                <p:cTn id="11" presetID="10" presetClass="entr" presetSubtype="0" fill="hold" nodeType="withEffect">
                                  <p:stCondLst>
                                    <p:cond delay="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1000"/>
                                        <p:tgtEl>
                                          <p:spTgt spid="177"/>
                                        </p:tgtEl>
                                      </p:cBhvr>
                                    </p:animEffect>
                                  </p:childTnLst>
                                </p:cTn>
                              </p:par>
                              <p:par>
                                <p:cTn id="14" presetID="10" presetClass="entr" presetSubtype="0" fill="hold" nodeType="withEffect">
                                  <p:stCondLst>
                                    <p:cond delay="0"/>
                                  </p:stCondLst>
                                  <p:childTnLst>
                                    <p:set>
                                      <p:cBhvr>
                                        <p:cTn id="15" dur="1" fill="hold">
                                          <p:stCondLst>
                                            <p:cond delay="0"/>
                                          </p:stCondLst>
                                        </p:cTn>
                                        <p:tgtEl>
                                          <p:spTgt spid="178"/>
                                        </p:tgtEl>
                                        <p:attrNameLst>
                                          <p:attrName>style.visibility</p:attrName>
                                        </p:attrNameLst>
                                      </p:cBhvr>
                                      <p:to>
                                        <p:strVal val="visible"/>
                                      </p:to>
                                    </p:set>
                                    <p:animEffect transition="in" filter="fade">
                                      <p:cBhvr>
                                        <p:cTn id="16" dur="1000"/>
                                        <p:tgtEl>
                                          <p:spTgt spid="17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6"/>
                                        </p:tgtEl>
                                        <p:attrNameLst>
                                          <p:attrName>style.visibility</p:attrName>
                                        </p:attrNameLst>
                                      </p:cBhvr>
                                      <p:to>
                                        <p:strVal val="visible"/>
                                      </p:to>
                                    </p:set>
                                    <p:animEffect transition="in" filter="fade">
                                      <p:cBhvr>
                                        <p:cTn id="21" dur="1000"/>
                                        <p:tgtEl>
                                          <p:spTgt spid="176"/>
                                        </p:tgtEl>
                                      </p:cBhvr>
                                    </p:animEffect>
                                  </p:childTnLst>
                                </p:cTn>
                              </p:par>
                              <p:par>
                                <p:cTn id="22" presetID="10" presetClass="entr" presetSubtype="0" fill="hold" nodeType="withEffect">
                                  <p:stCondLst>
                                    <p:cond delay="0"/>
                                  </p:stCondLst>
                                  <p:childTnLst>
                                    <p:set>
                                      <p:cBhvr>
                                        <p:cTn id="23" dur="1" fill="hold">
                                          <p:stCondLst>
                                            <p:cond delay="0"/>
                                          </p:stCondLst>
                                        </p:cTn>
                                        <p:tgtEl>
                                          <p:spTgt spid="179"/>
                                        </p:tgtEl>
                                        <p:attrNameLst>
                                          <p:attrName>style.visibility</p:attrName>
                                        </p:attrNameLst>
                                      </p:cBhvr>
                                      <p:to>
                                        <p:strVal val="visible"/>
                                      </p:to>
                                    </p:set>
                                    <p:animEffect transition="in" filter="fade">
                                      <p:cBhvr>
                                        <p:cTn id="24" dur="1000"/>
                                        <p:tgtEl>
                                          <p:spTgt spid="179"/>
                                        </p:tgtEl>
                                      </p:cBhvr>
                                    </p:animEffect>
                                  </p:childTnLst>
                                </p:cTn>
                              </p:par>
                              <p:par>
                                <p:cTn id="25" presetID="10" presetClass="entr" presetSubtype="0" fill="hold" nodeType="withEffect">
                                  <p:stCondLst>
                                    <p:cond delay="0"/>
                                  </p:stCondLst>
                                  <p:childTnLst>
                                    <p:set>
                                      <p:cBhvr>
                                        <p:cTn id="26" dur="1" fill="hold">
                                          <p:stCondLst>
                                            <p:cond delay="0"/>
                                          </p:stCondLst>
                                        </p:cTn>
                                        <p:tgtEl>
                                          <p:spTgt spid="180"/>
                                        </p:tgtEl>
                                        <p:attrNameLst>
                                          <p:attrName>style.visibility</p:attrName>
                                        </p:attrNameLst>
                                      </p:cBhvr>
                                      <p:to>
                                        <p:strVal val="visible"/>
                                      </p:to>
                                    </p:set>
                                    <p:animEffect transition="in" filter="fade">
                                      <p:cBhvr>
                                        <p:cTn id="2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f5d6eba3d6_0_203"/>
          <p:cNvSpPr txBox="1">
            <a:spLocks noGrp="1"/>
          </p:cNvSpPr>
          <p:nvPr>
            <p:ph type="body" idx="2"/>
          </p:nvPr>
        </p:nvSpPr>
        <p:spPr>
          <a:xfrm>
            <a:off x="793788" y="1573564"/>
            <a:ext cx="10604400" cy="636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GB">
                <a:solidFill>
                  <a:schemeClr val="accent5"/>
                </a:solidFill>
                <a:latin typeface="Roboto"/>
                <a:ea typeface="Roboto"/>
                <a:cs typeface="Roboto"/>
                <a:sym typeface="Roboto"/>
              </a:rPr>
              <a:t>Talking with your child about online safety</a:t>
            </a:r>
            <a:endParaRPr>
              <a:solidFill>
                <a:schemeClr val="accent5"/>
              </a:solidFill>
              <a:latin typeface="Roboto"/>
              <a:ea typeface="Roboto"/>
              <a:cs typeface="Roboto"/>
              <a:sym typeface="Roboto"/>
            </a:endParaRPr>
          </a:p>
        </p:txBody>
      </p:sp>
      <p:sp>
        <p:nvSpPr>
          <p:cNvPr id="187" name="Google Shape;187;gf5d6eba3d6_0_203"/>
          <p:cNvSpPr txBox="1"/>
          <p:nvPr/>
        </p:nvSpPr>
        <p:spPr>
          <a:xfrm>
            <a:off x="1248375" y="4179650"/>
            <a:ext cx="34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8" name="Google Shape;188;gf5d6eba3d6_0_203"/>
          <p:cNvSpPr txBox="1"/>
          <p:nvPr/>
        </p:nvSpPr>
        <p:spPr>
          <a:xfrm>
            <a:off x="689025" y="2549025"/>
            <a:ext cx="4539600" cy="370611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dirty="0">
                <a:solidFill>
                  <a:schemeClr val="dk1"/>
                </a:solidFill>
                <a:latin typeface="Roboto"/>
                <a:ea typeface="Roboto"/>
                <a:cs typeface="Roboto"/>
                <a:sym typeface="Roboto"/>
              </a:rPr>
              <a:t>                     Where they can get </a:t>
            </a:r>
            <a:br>
              <a:rPr lang="en-GB" sz="2100" b="1" dirty="0">
                <a:solidFill>
                  <a:schemeClr val="dk1"/>
                </a:solidFill>
                <a:latin typeface="Roboto"/>
                <a:ea typeface="Roboto"/>
                <a:cs typeface="Roboto"/>
                <a:sym typeface="Roboto"/>
              </a:rPr>
            </a:br>
            <a:r>
              <a:rPr lang="en-GB" sz="2100" b="1" dirty="0">
                <a:solidFill>
                  <a:schemeClr val="dk1"/>
                </a:solidFill>
                <a:latin typeface="Roboto"/>
                <a:ea typeface="Roboto"/>
                <a:cs typeface="Roboto"/>
                <a:sym typeface="Roboto"/>
              </a:rPr>
              <a:t>                     help:</a:t>
            </a:r>
            <a:r>
              <a:rPr lang="en-GB" sz="2100" dirty="0">
                <a:solidFill>
                  <a:schemeClr val="dk1"/>
                </a:solidFill>
                <a:latin typeface="Roboto"/>
                <a:ea typeface="Roboto"/>
                <a:cs typeface="Roboto"/>
                <a:sym typeface="Roboto"/>
              </a:rPr>
              <a:t> ask your child whether they know what to do when they feel uncomfortable online. Ask them what sorts of things might make them uncomfortable so they can learn to recognise it.</a:t>
            </a:r>
            <a:endParaRPr dirty="0">
              <a:latin typeface="Roboto"/>
              <a:ea typeface="Roboto"/>
              <a:cs typeface="Roboto"/>
              <a:sym typeface="Roboto"/>
            </a:endParaRPr>
          </a:p>
        </p:txBody>
      </p:sp>
      <p:sp>
        <p:nvSpPr>
          <p:cNvPr id="189" name="Google Shape;189;gf5d6eba3d6_0_203"/>
          <p:cNvSpPr txBox="1"/>
          <p:nvPr/>
        </p:nvSpPr>
        <p:spPr>
          <a:xfrm>
            <a:off x="6874175" y="2549025"/>
            <a:ext cx="4610100" cy="3417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dirty="0">
                <a:solidFill>
                  <a:schemeClr val="dk1"/>
                </a:solidFill>
                <a:latin typeface="Roboto"/>
                <a:ea typeface="Roboto"/>
                <a:cs typeface="Roboto"/>
                <a:sym typeface="Roboto"/>
              </a:rPr>
              <a:t>                   Using the internet </a:t>
            </a:r>
            <a:br>
              <a:rPr lang="en-GB" sz="2100" b="1" dirty="0">
                <a:solidFill>
                  <a:schemeClr val="dk1"/>
                </a:solidFill>
                <a:latin typeface="Roboto"/>
                <a:ea typeface="Roboto"/>
                <a:cs typeface="Roboto"/>
                <a:sym typeface="Roboto"/>
              </a:rPr>
            </a:br>
            <a:r>
              <a:rPr lang="en-GB" sz="2100" b="1" dirty="0">
                <a:solidFill>
                  <a:schemeClr val="dk1"/>
                </a:solidFill>
                <a:latin typeface="Roboto"/>
                <a:ea typeface="Roboto"/>
                <a:cs typeface="Roboto"/>
                <a:sym typeface="Roboto"/>
              </a:rPr>
              <a:t>                   together: </a:t>
            </a:r>
            <a:r>
              <a:rPr lang="en-GB" sz="2100" dirty="0">
                <a:solidFill>
                  <a:schemeClr val="dk1"/>
                </a:solidFill>
                <a:latin typeface="Roboto"/>
                <a:ea typeface="Roboto"/>
                <a:cs typeface="Roboto"/>
                <a:sym typeface="Roboto"/>
              </a:rPr>
              <a:t>talk to your child about ways you could use the internet together or as a family. Find out what they might enjoy. Using the internet together is a good way to set an example to your child.</a:t>
            </a:r>
            <a:endParaRPr dirty="0">
              <a:latin typeface="Roboto"/>
              <a:ea typeface="Roboto"/>
              <a:cs typeface="Roboto"/>
              <a:sym typeface="Roboto"/>
            </a:endParaRPr>
          </a:p>
        </p:txBody>
      </p:sp>
      <p:pic>
        <p:nvPicPr>
          <p:cNvPr id="190" name="Google Shape;190;gf5d6eba3d6_0_203"/>
          <p:cNvPicPr preferRelativeResize="0"/>
          <p:nvPr/>
        </p:nvPicPr>
        <p:blipFill>
          <a:blip r:embed="rId3">
            <a:alphaModFix/>
          </a:blip>
          <a:stretch>
            <a:fillRect/>
          </a:stretch>
        </p:blipFill>
        <p:spPr>
          <a:xfrm>
            <a:off x="7051925" y="2484250"/>
            <a:ext cx="984275" cy="984275"/>
          </a:xfrm>
          <a:prstGeom prst="rect">
            <a:avLst/>
          </a:prstGeom>
          <a:noFill/>
          <a:ln>
            <a:noFill/>
          </a:ln>
        </p:spPr>
      </p:pic>
      <p:pic>
        <p:nvPicPr>
          <p:cNvPr id="191" name="Google Shape;191;gf5d6eba3d6_0_203"/>
          <p:cNvPicPr preferRelativeResize="0"/>
          <p:nvPr/>
        </p:nvPicPr>
        <p:blipFill>
          <a:blip r:embed="rId3">
            <a:alphaModFix amt="11000"/>
          </a:blip>
          <a:stretch>
            <a:fillRect/>
          </a:stretch>
        </p:blipFill>
        <p:spPr>
          <a:xfrm>
            <a:off x="9034000" y="3325650"/>
            <a:ext cx="2932200" cy="2932200"/>
          </a:xfrm>
          <a:prstGeom prst="rect">
            <a:avLst/>
          </a:prstGeom>
          <a:noFill/>
          <a:ln>
            <a:noFill/>
          </a:ln>
        </p:spPr>
      </p:pic>
      <p:pic>
        <p:nvPicPr>
          <p:cNvPr id="192" name="Google Shape;192;gf5d6eba3d6_0_203"/>
          <p:cNvPicPr preferRelativeResize="0"/>
          <p:nvPr/>
        </p:nvPicPr>
        <p:blipFill>
          <a:blip r:embed="rId4">
            <a:alphaModFix/>
          </a:blip>
          <a:stretch>
            <a:fillRect/>
          </a:stretch>
        </p:blipFill>
        <p:spPr>
          <a:xfrm>
            <a:off x="926175" y="2424801"/>
            <a:ext cx="984275" cy="984275"/>
          </a:xfrm>
          <a:prstGeom prst="rect">
            <a:avLst/>
          </a:prstGeom>
          <a:noFill/>
          <a:ln>
            <a:noFill/>
          </a:ln>
        </p:spPr>
      </p:pic>
      <p:pic>
        <p:nvPicPr>
          <p:cNvPr id="193" name="Google Shape;193;gf5d6eba3d6_0_203"/>
          <p:cNvPicPr preferRelativeResize="0"/>
          <p:nvPr/>
        </p:nvPicPr>
        <p:blipFill>
          <a:blip r:embed="rId4">
            <a:alphaModFix amt="6000"/>
          </a:blip>
          <a:stretch>
            <a:fillRect/>
          </a:stretch>
        </p:blipFill>
        <p:spPr>
          <a:xfrm>
            <a:off x="2232650" y="2919450"/>
            <a:ext cx="3420900" cy="3420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par>
                                <p:cTn id="8" presetID="10" presetClass="entr" presetSubtype="0"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Effect transition="in" filter="fade">
                                      <p:cBhvr>
                                        <p:cTn id="10" dur="1000"/>
                                        <p:tgtEl>
                                          <p:spTgt spid="188"/>
                                        </p:tgtEl>
                                      </p:cBhvr>
                                    </p:animEffect>
                                  </p:childTnLst>
                                </p:cTn>
                              </p:par>
                              <p:par>
                                <p:cTn id="11" presetID="10" presetClass="entr" presetSubtype="0" fill="hold" nodeType="withEffect">
                                  <p:stCondLst>
                                    <p:cond delay="0"/>
                                  </p:stCondLst>
                                  <p:childTnLst>
                                    <p:set>
                                      <p:cBhvr>
                                        <p:cTn id="12" dur="1" fill="hold">
                                          <p:stCondLst>
                                            <p:cond delay="0"/>
                                          </p:stCondLst>
                                        </p:cTn>
                                        <p:tgtEl>
                                          <p:spTgt spid="192"/>
                                        </p:tgtEl>
                                        <p:attrNameLst>
                                          <p:attrName>style.visibility</p:attrName>
                                        </p:attrNameLst>
                                      </p:cBhvr>
                                      <p:to>
                                        <p:strVal val="visible"/>
                                      </p:to>
                                    </p:set>
                                    <p:animEffect transition="in" filter="fade">
                                      <p:cBhvr>
                                        <p:cTn id="13" dur="1000"/>
                                        <p:tgtEl>
                                          <p:spTgt spid="192"/>
                                        </p:tgtEl>
                                      </p:cBhvr>
                                    </p:animEffect>
                                  </p:childTnLst>
                                </p:cTn>
                              </p:par>
                              <p:par>
                                <p:cTn id="14" presetID="10" presetClass="entr" presetSubtype="0" fill="hold" nodeType="withEffect">
                                  <p:stCondLst>
                                    <p:cond delay="0"/>
                                  </p:stCondLst>
                                  <p:childTnLst>
                                    <p:set>
                                      <p:cBhvr>
                                        <p:cTn id="15" dur="1" fill="hold">
                                          <p:stCondLst>
                                            <p:cond delay="0"/>
                                          </p:stCondLst>
                                        </p:cTn>
                                        <p:tgtEl>
                                          <p:spTgt spid="193"/>
                                        </p:tgtEl>
                                        <p:attrNameLst>
                                          <p:attrName>style.visibility</p:attrName>
                                        </p:attrNameLst>
                                      </p:cBhvr>
                                      <p:to>
                                        <p:strVal val="visible"/>
                                      </p:to>
                                    </p:set>
                                    <p:animEffect transition="in" filter="fade">
                                      <p:cBhvr>
                                        <p:cTn id="16" dur="1000"/>
                                        <p:tgtEl>
                                          <p:spTgt spid="19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9"/>
                                        </p:tgtEl>
                                        <p:attrNameLst>
                                          <p:attrName>style.visibility</p:attrName>
                                        </p:attrNameLst>
                                      </p:cBhvr>
                                      <p:to>
                                        <p:strVal val="visible"/>
                                      </p:to>
                                    </p:set>
                                    <p:animEffect transition="in" filter="fade">
                                      <p:cBhvr>
                                        <p:cTn id="21" dur="1000"/>
                                        <p:tgtEl>
                                          <p:spTgt spid="189"/>
                                        </p:tgtEl>
                                      </p:cBhvr>
                                    </p:animEffect>
                                  </p:childTnLst>
                                </p:cTn>
                              </p:par>
                              <p:par>
                                <p:cTn id="22" presetID="10" presetClass="entr" presetSubtype="0" fill="hold" nodeType="withEffect">
                                  <p:stCondLst>
                                    <p:cond delay="0"/>
                                  </p:stCondLst>
                                  <p:childTnLst>
                                    <p:set>
                                      <p:cBhvr>
                                        <p:cTn id="23" dur="1" fill="hold">
                                          <p:stCondLst>
                                            <p:cond delay="0"/>
                                          </p:stCondLst>
                                        </p:cTn>
                                        <p:tgtEl>
                                          <p:spTgt spid="190"/>
                                        </p:tgtEl>
                                        <p:attrNameLst>
                                          <p:attrName>style.visibility</p:attrName>
                                        </p:attrNameLst>
                                      </p:cBhvr>
                                      <p:to>
                                        <p:strVal val="visible"/>
                                      </p:to>
                                    </p:set>
                                    <p:animEffect transition="in" filter="fade">
                                      <p:cBhvr>
                                        <p:cTn id="24" dur="1000"/>
                                        <p:tgtEl>
                                          <p:spTgt spid="190"/>
                                        </p:tgtEl>
                                      </p:cBhvr>
                                    </p:animEffect>
                                  </p:childTnLst>
                                </p:cTn>
                              </p:par>
                              <p:par>
                                <p:cTn id="25" presetID="10" presetClass="entr" presetSubtype="0" fill="hold" nodeType="withEffect">
                                  <p:stCondLst>
                                    <p:cond delay="0"/>
                                  </p:stCondLst>
                                  <p:childTnLst>
                                    <p:set>
                                      <p:cBhvr>
                                        <p:cTn id="26" dur="1" fill="hold">
                                          <p:stCondLst>
                                            <p:cond delay="0"/>
                                          </p:stCondLst>
                                        </p:cTn>
                                        <p:tgtEl>
                                          <p:spTgt spid="191"/>
                                        </p:tgtEl>
                                        <p:attrNameLst>
                                          <p:attrName>style.visibility</p:attrName>
                                        </p:attrNameLst>
                                      </p:cBhvr>
                                      <p:to>
                                        <p:strVal val="visible"/>
                                      </p:to>
                                    </p:set>
                                    <p:animEffect transition="in" filter="fade">
                                      <p:cBhvr>
                                        <p:cTn id="27"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f5d6eba3d6_0_240"/>
          <p:cNvSpPr/>
          <p:nvPr/>
        </p:nvSpPr>
        <p:spPr>
          <a:xfrm>
            <a:off x="5703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gf5d6eba3d6_0_240"/>
          <p:cNvSpPr txBox="1">
            <a:spLocks noGrp="1"/>
          </p:cNvSpPr>
          <p:nvPr>
            <p:ph type="body" idx="2"/>
          </p:nvPr>
        </p:nvSpPr>
        <p:spPr>
          <a:xfrm>
            <a:off x="793750" y="1579348"/>
            <a:ext cx="10604400" cy="636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dirty="0">
                <a:solidFill>
                  <a:schemeClr val="accent6"/>
                </a:solidFill>
                <a:latin typeface="Roboto"/>
                <a:ea typeface="Roboto"/>
                <a:cs typeface="Roboto"/>
                <a:sym typeface="Roboto"/>
              </a:rPr>
              <a:t>Reporting concerns and getting advice</a:t>
            </a:r>
            <a:endParaRPr dirty="0">
              <a:solidFill>
                <a:schemeClr val="accent6"/>
              </a:solidFill>
              <a:latin typeface="Roboto"/>
              <a:ea typeface="Roboto"/>
              <a:cs typeface="Roboto"/>
              <a:sym typeface="Roboto"/>
            </a:endParaRPr>
          </a:p>
        </p:txBody>
      </p:sp>
      <p:sp>
        <p:nvSpPr>
          <p:cNvPr id="201" name="Google Shape;201;gf5d6eba3d6_0_240"/>
          <p:cNvSpPr/>
          <p:nvPr/>
        </p:nvSpPr>
        <p:spPr>
          <a:xfrm>
            <a:off x="61790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f5d6eba3d6_0_240"/>
          <p:cNvSpPr txBox="1"/>
          <p:nvPr/>
        </p:nvSpPr>
        <p:spPr>
          <a:xfrm>
            <a:off x="712950" y="2513325"/>
            <a:ext cx="5047200" cy="13698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dirty="0">
                <a:solidFill>
                  <a:schemeClr val="lt1"/>
                </a:solidFill>
                <a:latin typeface="Roboto"/>
                <a:ea typeface="Roboto"/>
                <a:cs typeface="Roboto"/>
                <a:sym typeface="Roboto"/>
              </a:rPr>
              <a:t>If you have a concern about somebody your child is talking to online, that person should be blocked or removed from your child’s list of contacts and reported to CEOP.</a:t>
            </a:r>
            <a:endParaRPr b="1" dirty="0">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accent6"/>
                </a:solidFill>
                <a:latin typeface="Roboto"/>
                <a:ea typeface="Roboto"/>
                <a:cs typeface="Roboto"/>
                <a:sym typeface="Roboto"/>
              </a:rPr>
              <a:t>www.ceop.police.uk/safety-centre</a:t>
            </a:r>
            <a:endParaRPr b="1" dirty="0">
              <a:solidFill>
                <a:schemeClr val="accent6"/>
              </a:solidFill>
              <a:latin typeface="Roboto"/>
              <a:ea typeface="Roboto"/>
              <a:cs typeface="Roboto"/>
              <a:sym typeface="Roboto"/>
            </a:endParaRPr>
          </a:p>
        </p:txBody>
      </p:sp>
      <p:sp>
        <p:nvSpPr>
          <p:cNvPr id="203" name="Google Shape;203;gf5d6eba3d6_0_240"/>
          <p:cNvSpPr txBox="1"/>
          <p:nvPr/>
        </p:nvSpPr>
        <p:spPr>
          <a:xfrm>
            <a:off x="6321650" y="2568675"/>
            <a:ext cx="5047200" cy="12930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b="1" dirty="0">
                <a:solidFill>
                  <a:schemeClr val="lt1"/>
                </a:solidFill>
                <a:latin typeface="Roboto"/>
                <a:ea typeface="Roboto"/>
                <a:cs typeface="Roboto"/>
                <a:sym typeface="Roboto"/>
              </a:rPr>
              <a:t>If you are worried about a child or young person and need advice, you can contact the NSPCC on </a:t>
            </a:r>
            <a:r>
              <a:rPr lang="en-GB" sz="1800" b="1" dirty="0">
                <a:solidFill>
                  <a:schemeClr val="accent5"/>
                </a:solidFill>
                <a:latin typeface="Roboto"/>
                <a:ea typeface="Roboto"/>
                <a:cs typeface="Roboto"/>
                <a:sym typeface="Roboto"/>
              </a:rPr>
              <a:t>0808 800 5000</a:t>
            </a:r>
            <a:r>
              <a:rPr lang="en-GB" sz="1800" b="1" dirty="0">
                <a:solidFill>
                  <a:schemeClr val="lt1"/>
                </a:solidFill>
                <a:latin typeface="Roboto"/>
                <a:ea typeface="Roboto"/>
                <a:cs typeface="Roboto"/>
                <a:sym typeface="Roboto"/>
              </a:rPr>
              <a:t> or online. </a:t>
            </a:r>
            <a:endParaRPr sz="1800" b="1" dirty="0">
              <a:solidFill>
                <a:schemeClr val="lt1"/>
              </a:solidFill>
              <a:latin typeface="Roboto"/>
              <a:ea typeface="Roboto"/>
              <a:cs typeface="Roboto"/>
              <a:sym typeface="Roboto"/>
            </a:endParaRPr>
          </a:p>
        </p:txBody>
      </p:sp>
      <p:pic>
        <p:nvPicPr>
          <p:cNvPr id="204" name="Google Shape;204;gf5d6eba3d6_0_240"/>
          <p:cNvPicPr preferRelativeResize="0"/>
          <p:nvPr/>
        </p:nvPicPr>
        <p:blipFill rotWithShape="1">
          <a:blip r:embed="rId3">
            <a:alphaModFix amt="11000"/>
          </a:blip>
          <a:srcRect b="53720"/>
          <a:stretch/>
        </p:blipFill>
        <p:spPr>
          <a:xfrm>
            <a:off x="1390700" y="2360925"/>
            <a:ext cx="3691700" cy="1708500"/>
          </a:xfrm>
          <a:prstGeom prst="rect">
            <a:avLst/>
          </a:prstGeom>
          <a:noFill/>
          <a:ln>
            <a:noFill/>
          </a:ln>
        </p:spPr>
      </p:pic>
      <p:pic>
        <p:nvPicPr>
          <p:cNvPr id="205" name="Google Shape;205;gf5d6eba3d6_0_240"/>
          <p:cNvPicPr preferRelativeResize="0"/>
          <p:nvPr/>
        </p:nvPicPr>
        <p:blipFill rotWithShape="1">
          <a:blip r:embed="rId3">
            <a:alphaModFix amt="11000"/>
          </a:blip>
          <a:srcRect b="53720"/>
          <a:stretch/>
        </p:blipFill>
        <p:spPr>
          <a:xfrm>
            <a:off x="6999400" y="2417963"/>
            <a:ext cx="3691700" cy="1708500"/>
          </a:xfrm>
          <a:prstGeom prst="rect">
            <a:avLst/>
          </a:prstGeom>
          <a:noFill/>
          <a:ln>
            <a:noFill/>
          </a:ln>
        </p:spPr>
      </p:pic>
      <p:sp>
        <p:nvSpPr>
          <p:cNvPr id="206" name="Google Shape;206;gf5d6eba3d6_0_240"/>
          <p:cNvSpPr/>
          <p:nvPr/>
        </p:nvSpPr>
        <p:spPr>
          <a:xfrm>
            <a:off x="570300" y="4237125"/>
            <a:ext cx="10941300" cy="1782300"/>
          </a:xfrm>
          <a:prstGeom prst="rect">
            <a:avLst/>
          </a:prstGeom>
          <a:solidFill>
            <a:srgbClr val="FF6900"/>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gf5d6eba3d6_0_240"/>
          <p:cNvSpPr txBox="1"/>
          <p:nvPr/>
        </p:nvSpPr>
        <p:spPr>
          <a:xfrm>
            <a:off x="1390800" y="4689675"/>
            <a:ext cx="9300300" cy="877200"/>
          </a:xfrm>
          <a:prstGeom prst="rect">
            <a:avLst/>
          </a:prstGeom>
          <a:solidFill>
            <a:srgbClr val="FF6900"/>
          </a:solid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b="1" dirty="0">
                <a:solidFill>
                  <a:schemeClr val="lt1"/>
                </a:solidFill>
                <a:latin typeface="Roboto"/>
                <a:ea typeface="Roboto"/>
                <a:cs typeface="Roboto"/>
                <a:sym typeface="Roboto"/>
              </a:rPr>
              <a:t>Children and young people who have concerns about their online safety can contact Childline on </a:t>
            </a:r>
            <a:r>
              <a:rPr lang="en-GB" sz="1800" b="1" dirty="0">
                <a:solidFill>
                  <a:schemeClr val="accent3"/>
                </a:solidFill>
                <a:latin typeface="Roboto"/>
                <a:ea typeface="Roboto"/>
                <a:cs typeface="Roboto"/>
                <a:sym typeface="Roboto"/>
              </a:rPr>
              <a:t>0800 1111</a:t>
            </a:r>
            <a:r>
              <a:rPr lang="en-GB" sz="1800" b="1" dirty="0">
                <a:solidFill>
                  <a:schemeClr val="lt1"/>
                </a:solidFill>
                <a:latin typeface="Roboto"/>
                <a:ea typeface="Roboto"/>
                <a:cs typeface="Roboto"/>
                <a:sym typeface="Roboto"/>
              </a:rPr>
              <a:t>.</a:t>
            </a:r>
            <a:endParaRPr sz="1800" b="1" dirty="0">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000"/>
                                        <p:tgtEl>
                                          <p:spTgt spid="199"/>
                                        </p:tgtEl>
                                      </p:cBhvr>
                                    </p:animEffect>
                                  </p:childTnLst>
                                </p:cTn>
                              </p:par>
                              <p:par>
                                <p:cTn id="8" presetID="10" presetClass="entr" presetSubtype="0" fill="hold" nodeType="withEffect">
                                  <p:stCondLst>
                                    <p:cond delay="0"/>
                                  </p:stCondLst>
                                  <p:childTnLst>
                                    <p:set>
                                      <p:cBhvr>
                                        <p:cTn id="9" dur="1" fill="hold">
                                          <p:stCondLst>
                                            <p:cond delay="0"/>
                                          </p:stCondLst>
                                        </p:cTn>
                                        <p:tgtEl>
                                          <p:spTgt spid="202"/>
                                        </p:tgtEl>
                                        <p:attrNameLst>
                                          <p:attrName>style.visibility</p:attrName>
                                        </p:attrNameLst>
                                      </p:cBhvr>
                                      <p:to>
                                        <p:strVal val="visible"/>
                                      </p:to>
                                    </p:set>
                                    <p:animEffect transition="in" filter="fade">
                                      <p:cBhvr>
                                        <p:cTn id="10" dur="1000"/>
                                        <p:tgtEl>
                                          <p:spTgt spid="202"/>
                                        </p:tgtEl>
                                      </p:cBhvr>
                                    </p:animEffect>
                                  </p:childTnLst>
                                </p:cTn>
                              </p:par>
                              <p:par>
                                <p:cTn id="11" presetID="10" presetClass="entr" presetSubtype="0"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fade">
                                      <p:cBhvr>
                                        <p:cTn id="13" dur="1000"/>
                                        <p:tgtEl>
                                          <p:spTgt spid="20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1"/>
                                        </p:tgtEl>
                                        <p:attrNameLst>
                                          <p:attrName>style.visibility</p:attrName>
                                        </p:attrNameLst>
                                      </p:cBhvr>
                                      <p:to>
                                        <p:strVal val="visible"/>
                                      </p:to>
                                    </p:set>
                                    <p:animEffect transition="in" filter="fade">
                                      <p:cBhvr>
                                        <p:cTn id="18" dur="1000"/>
                                        <p:tgtEl>
                                          <p:spTgt spid="201"/>
                                        </p:tgtEl>
                                      </p:cBhvr>
                                    </p:animEffect>
                                  </p:childTnLst>
                                </p:cTn>
                              </p:par>
                              <p:par>
                                <p:cTn id="19" presetID="10" presetClass="entr" presetSubtype="0" fill="hold" nodeType="withEffect">
                                  <p:stCondLst>
                                    <p:cond delay="0"/>
                                  </p:stCondLst>
                                  <p:childTnLst>
                                    <p:set>
                                      <p:cBhvr>
                                        <p:cTn id="20" dur="1" fill="hold">
                                          <p:stCondLst>
                                            <p:cond delay="0"/>
                                          </p:stCondLst>
                                        </p:cTn>
                                        <p:tgtEl>
                                          <p:spTgt spid="203"/>
                                        </p:tgtEl>
                                        <p:attrNameLst>
                                          <p:attrName>style.visibility</p:attrName>
                                        </p:attrNameLst>
                                      </p:cBhvr>
                                      <p:to>
                                        <p:strVal val="visible"/>
                                      </p:to>
                                    </p:set>
                                    <p:animEffect transition="in" filter="fade">
                                      <p:cBhvr>
                                        <p:cTn id="21" dur="1000"/>
                                        <p:tgtEl>
                                          <p:spTgt spid="203"/>
                                        </p:tgtEl>
                                      </p:cBhvr>
                                    </p:animEffect>
                                  </p:childTnLst>
                                </p:cTn>
                              </p:par>
                              <p:par>
                                <p:cTn id="22" presetID="10" presetClass="entr" presetSubtype="0" fill="hold" nodeType="withEffect">
                                  <p:stCondLst>
                                    <p:cond delay="0"/>
                                  </p:stCondLst>
                                  <p:childTnLst>
                                    <p:set>
                                      <p:cBhvr>
                                        <p:cTn id="23" dur="1" fill="hold">
                                          <p:stCondLst>
                                            <p:cond delay="0"/>
                                          </p:stCondLst>
                                        </p:cTn>
                                        <p:tgtEl>
                                          <p:spTgt spid="205"/>
                                        </p:tgtEl>
                                        <p:attrNameLst>
                                          <p:attrName>style.visibility</p:attrName>
                                        </p:attrNameLst>
                                      </p:cBhvr>
                                      <p:to>
                                        <p:strVal val="visible"/>
                                      </p:to>
                                    </p:set>
                                    <p:animEffect transition="in" filter="fade">
                                      <p:cBhvr>
                                        <p:cTn id="24" dur="1000"/>
                                        <p:tgtEl>
                                          <p:spTgt spid="20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6"/>
                                        </p:tgtEl>
                                        <p:attrNameLst>
                                          <p:attrName>style.visibility</p:attrName>
                                        </p:attrNameLst>
                                      </p:cBhvr>
                                      <p:to>
                                        <p:strVal val="visible"/>
                                      </p:to>
                                    </p:set>
                                    <p:animEffect transition="in" filter="fade">
                                      <p:cBhvr>
                                        <p:cTn id="29" dur="1000"/>
                                        <p:tgtEl>
                                          <p:spTgt spid="206"/>
                                        </p:tgtEl>
                                      </p:cBhvr>
                                    </p:animEffect>
                                  </p:childTnLst>
                                </p:cTn>
                              </p:par>
                              <p:par>
                                <p:cTn id="30" presetID="10" presetClass="entr" presetSubtype="0" fill="hold" nodeType="withEffect">
                                  <p:stCondLst>
                                    <p:cond delay="0"/>
                                  </p:stCondLst>
                                  <p:childTnLst>
                                    <p:set>
                                      <p:cBhvr>
                                        <p:cTn id="31" dur="1" fill="hold">
                                          <p:stCondLst>
                                            <p:cond delay="0"/>
                                          </p:stCondLst>
                                        </p:cTn>
                                        <p:tgtEl>
                                          <p:spTgt spid="207"/>
                                        </p:tgtEl>
                                        <p:attrNameLst>
                                          <p:attrName>style.visibility</p:attrName>
                                        </p:attrNameLst>
                                      </p:cBhvr>
                                      <p:to>
                                        <p:strVal val="visible"/>
                                      </p:to>
                                    </p:set>
                                    <p:animEffect transition="in" filter="fade">
                                      <p:cBhvr>
                                        <p:cTn id="32"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f5d6eba3d6_0_262"/>
          <p:cNvSpPr txBox="1">
            <a:spLocks noGrp="1"/>
          </p:cNvSpPr>
          <p:nvPr>
            <p:ph type="body" idx="1"/>
          </p:nvPr>
        </p:nvSpPr>
        <p:spPr>
          <a:xfrm>
            <a:off x="327125" y="2046175"/>
            <a:ext cx="11224200" cy="421500"/>
          </a:xfrm>
          <a:prstGeom prst="rect">
            <a:avLst/>
          </a:prstGeom>
          <a:noFill/>
          <a:ln>
            <a:noFill/>
          </a:ln>
        </p:spPr>
        <p:txBody>
          <a:bodyPr spcFirstLastPara="1" wrap="square" lIns="91425" tIns="45700" rIns="91425" bIns="45700" anchor="t" anchorCtr="0">
            <a:noAutofit/>
          </a:bodyPr>
          <a:lstStyle/>
          <a:p>
            <a:pPr marL="285750" lvl="0" indent="-171450" algn="l" rtl="0">
              <a:lnSpc>
                <a:spcPct val="90000"/>
              </a:lnSpc>
              <a:spcBef>
                <a:spcPts val="0"/>
              </a:spcBef>
              <a:spcAft>
                <a:spcPts val="0"/>
              </a:spcAft>
              <a:buClr>
                <a:srgbClr val="000000"/>
              </a:buClr>
              <a:buSzPts val="1800"/>
              <a:buFont typeface="Arial"/>
              <a:buNone/>
            </a:pPr>
            <a:r>
              <a:rPr lang="en-GB" b="1">
                <a:latin typeface="Roboto"/>
                <a:ea typeface="Roboto"/>
                <a:cs typeface="Roboto"/>
                <a:sym typeface="Roboto"/>
              </a:rPr>
              <a:t>It is advised you do the following to minimise the risks associated with texting and using the internet:</a:t>
            </a:r>
            <a:endParaRPr b="1">
              <a:latin typeface="Roboto"/>
              <a:ea typeface="Roboto"/>
              <a:cs typeface="Roboto"/>
              <a:sym typeface="Roboto"/>
            </a:endParaRPr>
          </a:p>
        </p:txBody>
      </p:sp>
      <p:sp>
        <p:nvSpPr>
          <p:cNvPr id="214" name="Google Shape;214;gf5d6eba3d6_0_262"/>
          <p:cNvSpPr txBox="1">
            <a:spLocks noGrp="1"/>
          </p:cNvSpPr>
          <p:nvPr>
            <p:ph type="body" idx="2"/>
          </p:nvPr>
        </p:nvSpPr>
        <p:spPr>
          <a:xfrm>
            <a:off x="793800" y="1291079"/>
            <a:ext cx="10604400" cy="100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a:solidFill>
                  <a:schemeClr val="accent5"/>
                </a:solidFill>
              </a:rPr>
              <a:t>Minimising the risks of online harm</a:t>
            </a:r>
            <a:endParaRPr sz="2800" b="1">
              <a:solidFill>
                <a:schemeClr val="accent5"/>
              </a:solidFill>
            </a:endParaRPr>
          </a:p>
        </p:txBody>
      </p:sp>
      <p:sp>
        <p:nvSpPr>
          <p:cNvPr id="215" name="Google Shape;215;gf5d6eba3d6_0_262"/>
          <p:cNvSpPr/>
          <p:nvPr/>
        </p:nvSpPr>
        <p:spPr>
          <a:xfrm>
            <a:off x="537875" y="32967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Encourage your child to think before talking to anyone they do not know, or do not know well</a:t>
            </a:r>
            <a:endParaRPr>
              <a:solidFill>
                <a:schemeClr val="dk1"/>
              </a:solidFill>
            </a:endParaRPr>
          </a:p>
        </p:txBody>
      </p:sp>
      <p:sp>
        <p:nvSpPr>
          <p:cNvPr id="216" name="Google Shape;216;gf5d6eba3d6_0_262"/>
          <p:cNvSpPr/>
          <p:nvPr/>
        </p:nvSpPr>
        <p:spPr>
          <a:xfrm>
            <a:off x="537875" y="39841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Pay attention to and monitor your child’s behaviour during and after being online</a:t>
            </a:r>
            <a:endParaRPr>
              <a:solidFill>
                <a:schemeClr val="dk1"/>
              </a:solidFill>
            </a:endParaRPr>
          </a:p>
        </p:txBody>
      </p:sp>
      <p:sp>
        <p:nvSpPr>
          <p:cNvPr id="217" name="Google Shape;217;gf5d6eba3d6_0_262"/>
          <p:cNvSpPr/>
          <p:nvPr/>
        </p:nvSpPr>
        <p:spPr>
          <a:xfrm>
            <a:off x="537875" y="4660250"/>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Consider using parental control features on the platforms your child uses</a:t>
            </a:r>
            <a:endParaRPr>
              <a:solidFill>
                <a:schemeClr val="dk1"/>
              </a:solidFill>
            </a:endParaRPr>
          </a:p>
        </p:txBody>
      </p:sp>
      <p:sp>
        <p:nvSpPr>
          <p:cNvPr id="218" name="Google Shape;218;gf5d6eba3d6_0_262"/>
          <p:cNvSpPr/>
          <p:nvPr/>
        </p:nvSpPr>
        <p:spPr>
          <a:xfrm>
            <a:off x="537875" y="533632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Explain to your child that some behaviour online is negative and abusive, and how to recognise it</a:t>
            </a:r>
            <a:endParaRPr>
              <a:solidFill>
                <a:schemeClr val="dk1"/>
              </a:solidFill>
            </a:endParaRPr>
          </a:p>
        </p:txBody>
      </p:sp>
      <p:sp>
        <p:nvSpPr>
          <p:cNvPr id="219" name="Google Shape;219;gf5d6eba3d6_0_262"/>
          <p:cNvSpPr/>
          <p:nvPr/>
        </p:nvSpPr>
        <p:spPr>
          <a:xfrm>
            <a:off x="6218825" y="32967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Talk to your child about how easy it is for somebody to pretend to be somebody else online</a:t>
            </a:r>
            <a:endParaRPr>
              <a:solidFill>
                <a:schemeClr val="dk1"/>
              </a:solidFill>
            </a:endParaRPr>
          </a:p>
        </p:txBody>
      </p:sp>
      <p:sp>
        <p:nvSpPr>
          <p:cNvPr id="220" name="Google Shape;220;gf5d6eba3d6_0_262"/>
          <p:cNvSpPr/>
          <p:nvPr/>
        </p:nvSpPr>
        <p:spPr>
          <a:xfrm>
            <a:off x="6218825" y="39841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2"/>
                </a:solidFill>
                <a:latin typeface="Roboto"/>
                <a:ea typeface="Roboto"/>
                <a:cs typeface="Roboto"/>
                <a:sym typeface="Roboto"/>
              </a:rPr>
              <a:t>Inform your child that they should not accept ‘friend’ requests from people they do not know</a:t>
            </a:r>
            <a:endParaRPr>
              <a:solidFill>
                <a:schemeClr val="dk2"/>
              </a:solidFill>
            </a:endParaRPr>
          </a:p>
        </p:txBody>
      </p:sp>
      <p:sp>
        <p:nvSpPr>
          <p:cNvPr id="221" name="Google Shape;221;gf5d6eba3d6_0_262"/>
          <p:cNvSpPr/>
          <p:nvPr/>
        </p:nvSpPr>
        <p:spPr>
          <a:xfrm>
            <a:off x="6218825" y="46715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Explain to your child that online platforms and games are businesses designed to make money</a:t>
            </a:r>
            <a:endParaRPr>
              <a:solidFill>
                <a:schemeClr val="dk1"/>
              </a:solidFill>
            </a:endParaRPr>
          </a:p>
        </p:txBody>
      </p:sp>
      <p:sp>
        <p:nvSpPr>
          <p:cNvPr id="222" name="Google Shape;222;gf5d6eba3d6_0_262"/>
          <p:cNvSpPr/>
          <p:nvPr/>
        </p:nvSpPr>
        <p:spPr>
          <a:xfrm>
            <a:off x="6218825" y="53589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Make sure your child knows what is okay to download from the internet</a:t>
            </a:r>
            <a:endParaRPr>
              <a:solidFill>
                <a:schemeClr val="dk1"/>
              </a:solidFill>
            </a:endParaRPr>
          </a:p>
        </p:txBody>
      </p:sp>
      <p:sp>
        <p:nvSpPr>
          <p:cNvPr id="223" name="Google Shape;223;gf5d6eba3d6_0_262"/>
          <p:cNvSpPr/>
          <p:nvPr/>
        </p:nvSpPr>
        <p:spPr>
          <a:xfrm>
            <a:off x="537875" y="26093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Familiarise yourself with the safety functions on the online platforms your child uses</a:t>
            </a:r>
            <a:endParaRPr>
              <a:solidFill>
                <a:schemeClr val="dk1"/>
              </a:solidFill>
            </a:endParaRPr>
          </a:p>
        </p:txBody>
      </p:sp>
      <p:sp>
        <p:nvSpPr>
          <p:cNvPr id="224" name="Google Shape;224;gf5d6eba3d6_0_262"/>
          <p:cNvSpPr/>
          <p:nvPr/>
        </p:nvSpPr>
        <p:spPr>
          <a:xfrm>
            <a:off x="6218825" y="26093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Establish clear guidelines and rules for your child so they understand what is suitable to share</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 calcmode="lin" valueType="num">
                                      <p:cBhvr additive="base">
                                        <p:cTn id="12" dur="1000"/>
                                        <p:tgtEl>
                                          <p:spTgt spid="22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1000"/>
                                        <p:tgtEl>
                                          <p:spTgt spid="215"/>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16"/>
                                        </p:tgtEl>
                                        <p:attrNameLst>
                                          <p:attrName>style.visibility</p:attrName>
                                        </p:attrNameLst>
                                      </p:cBhvr>
                                      <p:to>
                                        <p:strVal val="visible"/>
                                      </p:to>
                                    </p:set>
                                    <p:anim calcmode="lin" valueType="num">
                                      <p:cBhvr additive="base">
                                        <p:cTn id="22" dur="1000"/>
                                        <p:tgtEl>
                                          <p:spTgt spid="216"/>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17"/>
                                        </p:tgtEl>
                                        <p:attrNameLst>
                                          <p:attrName>style.visibility</p:attrName>
                                        </p:attrNameLst>
                                      </p:cBhvr>
                                      <p:to>
                                        <p:strVal val="visible"/>
                                      </p:to>
                                    </p:set>
                                    <p:anim calcmode="lin" valueType="num">
                                      <p:cBhvr additive="base">
                                        <p:cTn id="27" dur="1000"/>
                                        <p:tgtEl>
                                          <p:spTgt spid="217"/>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18"/>
                                        </p:tgtEl>
                                        <p:attrNameLst>
                                          <p:attrName>style.visibility</p:attrName>
                                        </p:attrNameLst>
                                      </p:cBhvr>
                                      <p:to>
                                        <p:strVal val="visible"/>
                                      </p:to>
                                    </p:set>
                                    <p:anim calcmode="lin" valueType="num">
                                      <p:cBhvr additive="base">
                                        <p:cTn id="32" dur="1000"/>
                                        <p:tgtEl>
                                          <p:spTgt spid="218"/>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24"/>
                                        </p:tgtEl>
                                        <p:attrNameLst>
                                          <p:attrName>style.visibility</p:attrName>
                                        </p:attrNameLst>
                                      </p:cBhvr>
                                      <p:to>
                                        <p:strVal val="visible"/>
                                      </p:to>
                                    </p:set>
                                    <p:anim calcmode="lin" valueType="num">
                                      <p:cBhvr additive="base">
                                        <p:cTn id="37" dur="1000"/>
                                        <p:tgtEl>
                                          <p:spTgt spid="224"/>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219"/>
                                        </p:tgtEl>
                                        <p:attrNameLst>
                                          <p:attrName>style.visibility</p:attrName>
                                        </p:attrNameLst>
                                      </p:cBhvr>
                                      <p:to>
                                        <p:strVal val="visible"/>
                                      </p:to>
                                    </p:set>
                                    <p:anim calcmode="lin" valueType="num">
                                      <p:cBhvr additive="base">
                                        <p:cTn id="42" dur="1000"/>
                                        <p:tgtEl>
                                          <p:spTgt spid="219"/>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20"/>
                                        </p:tgtEl>
                                        <p:attrNameLst>
                                          <p:attrName>style.visibility</p:attrName>
                                        </p:attrNameLst>
                                      </p:cBhvr>
                                      <p:to>
                                        <p:strVal val="visible"/>
                                      </p:to>
                                    </p:set>
                                    <p:anim calcmode="lin" valueType="num">
                                      <p:cBhvr additive="base">
                                        <p:cTn id="47" dur="1000"/>
                                        <p:tgtEl>
                                          <p:spTgt spid="220"/>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221"/>
                                        </p:tgtEl>
                                        <p:attrNameLst>
                                          <p:attrName>style.visibility</p:attrName>
                                        </p:attrNameLst>
                                      </p:cBhvr>
                                      <p:to>
                                        <p:strVal val="visible"/>
                                      </p:to>
                                    </p:set>
                                    <p:anim calcmode="lin" valueType="num">
                                      <p:cBhvr additive="base">
                                        <p:cTn id="52" dur="1000"/>
                                        <p:tgtEl>
                                          <p:spTgt spid="221"/>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222"/>
                                        </p:tgtEl>
                                        <p:attrNameLst>
                                          <p:attrName>style.visibility</p:attrName>
                                        </p:attrNameLst>
                                      </p:cBhvr>
                                      <p:to>
                                        <p:strVal val="visible"/>
                                      </p:to>
                                    </p:set>
                                    <p:anim calcmode="lin" valueType="num">
                                      <p:cBhvr additive="base">
                                        <p:cTn id="57" dur="1000"/>
                                        <p:tgtEl>
                                          <p:spTgt spid="22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f5d6eba3d6_0_278"/>
          <p:cNvSpPr txBox="1">
            <a:spLocks noGrp="1"/>
          </p:cNvSpPr>
          <p:nvPr>
            <p:ph type="body" idx="1"/>
          </p:nvPr>
        </p:nvSpPr>
        <p:spPr>
          <a:xfrm>
            <a:off x="327125" y="2046175"/>
            <a:ext cx="11224200" cy="421500"/>
          </a:xfrm>
          <a:prstGeom prst="rect">
            <a:avLst/>
          </a:prstGeom>
          <a:noFill/>
          <a:ln>
            <a:noFill/>
          </a:ln>
        </p:spPr>
        <p:txBody>
          <a:bodyPr spcFirstLastPara="1" wrap="square" lIns="91425" tIns="45700" rIns="91425" bIns="45700" anchor="t" anchorCtr="0">
            <a:noAutofit/>
          </a:bodyPr>
          <a:lstStyle/>
          <a:p>
            <a:pPr marL="285750" lvl="0" indent="-171450" algn="l" rtl="0">
              <a:lnSpc>
                <a:spcPct val="90000"/>
              </a:lnSpc>
              <a:spcBef>
                <a:spcPts val="0"/>
              </a:spcBef>
              <a:spcAft>
                <a:spcPts val="0"/>
              </a:spcAft>
              <a:buClr>
                <a:srgbClr val="000000"/>
              </a:buClr>
              <a:buSzPts val="1800"/>
              <a:buFont typeface="Arial"/>
              <a:buNone/>
            </a:pPr>
            <a:r>
              <a:rPr lang="en-GB" b="1" dirty="0">
                <a:latin typeface="Roboto"/>
                <a:ea typeface="Roboto"/>
                <a:cs typeface="Roboto"/>
                <a:sym typeface="Roboto"/>
              </a:rPr>
              <a:t>It is advised you do the following to minimise the risks associated with texting and using the internet:</a:t>
            </a:r>
            <a:endParaRPr b="1" dirty="0">
              <a:latin typeface="Roboto"/>
              <a:ea typeface="Roboto"/>
              <a:cs typeface="Roboto"/>
              <a:sym typeface="Roboto"/>
            </a:endParaRPr>
          </a:p>
        </p:txBody>
      </p:sp>
      <p:sp>
        <p:nvSpPr>
          <p:cNvPr id="231" name="Google Shape;231;gf5d6eba3d6_0_278"/>
          <p:cNvSpPr txBox="1">
            <a:spLocks noGrp="1"/>
          </p:cNvSpPr>
          <p:nvPr>
            <p:ph type="body" idx="2"/>
          </p:nvPr>
        </p:nvSpPr>
        <p:spPr>
          <a:xfrm>
            <a:off x="793800" y="1291079"/>
            <a:ext cx="10604400" cy="100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a:solidFill>
                  <a:schemeClr val="accent5"/>
                </a:solidFill>
              </a:rPr>
              <a:t>Minimising the risks of online harm</a:t>
            </a:r>
            <a:endParaRPr sz="2800" b="1">
              <a:solidFill>
                <a:schemeClr val="accent5"/>
              </a:solidFill>
            </a:endParaRPr>
          </a:p>
        </p:txBody>
      </p:sp>
      <p:sp>
        <p:nvSpPr>
          <p:cNvPr id="232" name="Google Shape;232;gf5d6eba3d6_0_278"/>
          <p:cNvSpPr/>
          <p:nvPr/>
        </p:nvSpPr>
        <p:spPr>
          <a:xfrm>
            <a:off x="537875" y="32967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Consider installing safe search filters to your child’s devices</a:t>
            </a:r>
            <a:endParaRPr>
              <a:solidFill>
                <a:schemeClr val="dk1"/>
              </a:solidFill>
            </a:endParaRPr>
          </a:p>
        </p:txBody>
      </p:sp>
      <p:sp>
        <p:nvSpPr>
          <p:cNvPr id="233" name="Google Shape;233;gf5d6eba3d6_0_278"/>
          <p:cNvSpPr/>
          <p:nvPr/>
        </p:nvSpPr>
        <p:spPr>
          <a:xfrm>
            <a:off x="537875" y="39841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Point your child to trustworthy sites when they want to download or purchase something</a:t>
            </a:r>
            <a:endParaRPr>
              <a:solidFill>
                <a:schemeClr val="dk1"/>
              </a:solidFill>
            </a:endParaRPr>
          </a:p>
        </p:txBody>
      </p:sp>
      <p:sp>
        <p:nvSpPr>
          <p:cNvPr id="234" name="Google Shape;234;gf5d6eba3d6_0_278"/>
          <p:cNvSpPr/>
          <p:nvPr/>
        </p:nvSpPr>
        <p:spPr>
          <a:xfrm>
            <a:off x="537875" y="4660250"/>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Check your child’s internet history regularly and monitor the websites and apps they are visiting</a:t>
            </a:r>
            <a:endParaRPr>
              <a:solidFill>
                <a:schemeClr val="dk1"/>
              </a:solidFill>
            </a:endParaRPr>
          </a:p>
        </p:txBody>
      </p:sp>
      <p:sp>
        <p:nvSpPr>
          <p:cNvPr id="235" name="Google Shape;235;gf5d6eba3d6_0_278"/>
          <p:cNvSpPr/>
          <p:nvPr/>
        </p:nvSpPr>
        <p:spPr>
          <a:xfrm>
            <a:off x="537875" y="533632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Teach your child how to spot fake profiles, unsecured websites and pirated content</a:t>
            </a:r>
            <a:endParaRPr>
              <a:solidFill>
                <a:schemeClr val="dk1"/>
              </a:solidFill>
            </a:endParaRPr>
          </a:p>
        </p:txBody>
      </p:sp>
      <p:sp>
        <p:nvSpPr>
          <p:cNvPr id="236" name="Google Shape;236;gf5d6eba3d6_0_278"/>
          <p:cNvSpPr/>
          <p:nvPr/>
        </p:nvSpPr>
        <p:spPr>
          <a:xfrm>
            <a:off x="6218825" y="32967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dk1"/>
                </a:solidFill>
                <a:latin typeface="Roboto"/>
                <a:ea typeface="Roboto"/>
                <a:cs typeface="Roboto"/>
                <a:sym typeface="Roboto"/>
              </a:rPr>
              <a:t>Ask your child regularly about who they are chatting to online and for what purposes</a:t>
            </a:r>
            <a:endParaRPr dirty="0">
              <a:solidFill>
                <a:schemeClr val="dk1"/>
              </a:solidFill>
            </a:endParaRPr>
          </a:p>
        </p:txBody>
      </p:sp>
      <p:sp>
        <p:nvSpPr>
          <p:cNvPr id="237" name="Google Shape;237;gf5d6eba3d6_0_278"/>
          <p:cNvSpPr/>
          <p:nvPr/>
        </p:nvSpPr>
        <p:spPr>
          <a:xfrm>
            <a:off x="6218825" y="39841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2"/>
                </a:solidFill>
                <a:latin typeface="Roboto"/>
                <a:ea typeface="Roboto"/>
                <a:cs typeface="Roboto"/>
                <a:sym typeface="Roboto"/>
              </a:rPr>
              <a:t>Make sure your child’s online accounts are set to the highest privacy setting</a:t>
            </a:r>
            <a:endParaRPr>
              <a:solidFill>
                <a:schemeClr val="dk2"/>
              </a:solidFill>
            </a:endParaRPr>
          </a:p>
        </p:txBody>
      </p:sp>
      <p:sp>
        <p:nvSpPr>
          <p:cNvPr id="238" name="Google Shape;238;gf5d6eba3d6_0_278"/>
          <p:cNvSpPr/>
          <p:nvPr/>
        </p:nvSpPr>
        <p:spPr>
          <a:xfrm>
            <a:off x="6218825" y="46715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Inform your child they must be truthful about their age online so they avoid inappropriate content</a:t>
            </a:r>
            <a:endParaRPr>
              <a:solidFill>
                <a:schemeClr val="dk1"/>
              </a:solidFill>
            </a:endParaRPr>
          </a:p>
        </p:txBody>
      </p:sp>
      <p:sp>
        <p:nvSpPr>
          <p:cNvPr id="239" name="Google Shape;239;gf5d6eba3d6_0_278"/>
          <p:cNvSpPr/>
          <p:nvPr/>
        </p:nvSpPr>
        <p:spPr>
          <a:xfrm>
            <a:off x="6218825" y="53589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dk1"/>
                </a:solidFill>
                <a:latin typeface="Roboto"/>
                <a:ea typeface="Roboto"/>
                <a:cs typeface="Roboto"/>
                <a:sym typeface="Roboto"/>
              </a:rPr>
              <a:t>Ensure your child understands that some online ‘challenges’ may be dangerous or illegal</a:t>
            </a:r>
            <a:endParaRPr dirty="0">
              <a:solidFill>
                <a:schemeClr val="dk1"/>
              </a:solidFill>
            </a:endParaRPr>
          </a:p>
        </p:txBody>
      </p:sp>
      <p:sp>
        <p:nvSpPr>
          <p:cNvPr id="240" name="Google Shape;240;gf5d6eba3d6_0_278"/>
          <p:cNvSpPr/>
          <p:nvPr/>
        </p:nvSpPr>
        <p:spPr>
          <a:xfrm>
            <a:off x="537875" y="26093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Check your bank accounts and bills regularly for any signs of identity theft</a:t>
            </a:r>
            <a:endParaRPr>
              <a:solidFill>
                <a:schemeClr val="dk1"/>
              </a:solidFill>
            </a:endParaRPr>
          </a:p>
        </p:txBody>
      </p:sp>
      <p:sp>
        <p:nvSpPr>
          <p:cNvPr id="241" name="Google Shape;241;gf5d6eba3d6_0_278"/>
          <p:cNvSpPr/>
          <p:nvPr/>
        </p:nvSpPr>
        <p:spPr>
          <a:xfrm>
            <a:off x="6218825" y="2609375"/>
            <a:ext cx="5332500" cy="513300"/>
          </a:xfrm>
          <a:prstGeom prst="rect">
            <a:avLst/>
          </a:prstGeom>
          <a:solidFill>
            <a:schemeClr val="l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Explain to your child that companies that want to sell them something try to catch their attention</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additive="base">
                                        <p:cTn id="7" dur="1000"/>
                                        <p:tgtEl>
                                          <p:spTgt spid="24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 calcmode="lin" valueType="num">
                                      <p:cBhvr additive="base">
                                        <p:cTn id="12" dur="1000"/>
                                        <p:tgtEl>
                                          <p:spTgt spid="23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33"/>
                                        </p:tgtEl>
                                        <p:attrNameLst>
                                          <p:attrName>style.visibility</p:attrName>
                                        </p:attrNameLst>
                                      </p:cBhvr>
                                      <p:to>
                                        <p:strVal val="visible"/>
                                      </p:to>
                                    </p:set>
                                    <p:anim calcmode="lin" valueType="num">
                                      <p:cBhvr additive="base">
                                        <p:cTn id="17" dur="1000"/>
                                        <p:tgtEl>
                                          <p:spTgt spid="233"/>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34"/>
                                        </p:tgtEl>
                                        <p:attrNameLst>
                                          <p:attrName>style.visibility</p:attrName>
                                        </p:attrNameLst>
                                      </p:cBhvr>
                                      <p:to>
                                        <p:strVal val="visible"/>
                                      </p:to>
                                    </p:set>
                                    <p:anim calcmode="lin" valueType="num">
                                      <p:cBhvr additive="base">
                                        <p:cTn id="22" dur="1000"/>
                                        <p:tgtEl>
                                          <p:spTgt spid="234"/>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35"/>
                                        </p:tgtEl>
                                        <p:attrNameLst>
                                          <p:attrName>style.visibility</p:attrName>
                                        </p:attrNameLst>
                                      </p:cBhvr>
                                      <p:to>
                                        <p:strVal val="visible"/>
                                      </p:to>
                                    </p:set>
                                    <p:anim calcmode="lin" valueType="num">
                                      <p:cBhvr additive="base">
                                        <p:cTn id="27" dur="1000"/>
                                        <p:tgtEl>
                                          <p:spTgt spid="235"/>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41"/>
                                        </p:tgtEl>
                                        <p:attrNameLst>
                                          <p:attrName>style.visibility</p:attrName>
                                        </p:attrNameLst>
                                      </p:cBhvr>
                                      <p:to>
                                        <p:strVal val="visible"/>
                                      </p:to>
                                    </p:set>
                                    <p:anim calcmode="lin" valueType="num">
                                      <p:cBhvr additive="base">
                                        <p:cTn id="32" dur="1000"/>
                                        <p:tgtEl>
                                          <p:spTgt spid="241"/>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36"/>
                                        </p:tgtEl>
                                        <p:attrNameLst>
                                          <p:attrName>style.visibility</p:attrName>
                                        </p:attrNameLst>
                                      </p:cBhvr>
                                      <p:to>
                                        <p:strVal val="visible"/>
                                      </p:to>
                                    </p:set>
                                    <p:anim calcmode="lin" valueType="num">
                                      <p:cBhvr additive="base">
                                        <p:cTn id="37" dur="1000"/>
                                        <p:tgtEl>
                                          <p:spTgt spid="236"/>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237"/>
                                        </p:tgtEl>
                                        <p:attrNameLst>
                                          <p:attrName>style.visibility</p:attrName>
                                        </p:attrNameLst>
                                      </p:cBhvr>
                                      <p:to>
                                        <p:strVal val="visible"/>
                                      </p:to>
                                    </p:set>
                                    <p:anim calcmode="lin" valueType="num">
                                      <p:cBhvr additive="base">
                                        <p:cTn id="42" dur="1000"/>
                                        <p:tgtEl>
                                          <p:spTgt spid="237"/>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38"/>
                                        </p:tgtEl>
                                        <p:attrNameLst>
                                          <p:attrName>style.visibility</p:attrName>
                                        </p:attrNameLst>
                                      </p:cBhvr>
                                      <p:to>
                                        <p:strVal val="visible"/>
                                      </p:to>
                                    </p:set>
                                    <p:anim calcmode="lin" valueType="num">
                                      <p:cBhvr additive="base">
                                        <p:cTn id="47" dur="1000"/>
                                        <p:tgtEl>
                                          <p:spTgt spid="238"/>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239"/>
                                        </p:tgtEl>
                                        <p:attrNameLst>
                                          <p:attrName>style.visibility</p:attrName>
                                        </p:attrNameLst>
                                      </p:cBhvr>
                                      <p:to>
                                        <p:strVal val="visible"/>
                                      </p:to>
                                    </p:set>
                                    <p:anim calcmode="lin" valueType="num">
                                      <p:cBhvr additive="base">
                                        <p:cTn id="52" dur="1000"/>
                                        <p:tgtEl>
                                          <p:spTgt spid="2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f5d6eba3d6_0_294"/>
          <p:cNvSpPr/>
          <p:nvPr/>
        </p:nvSpPr>
        <p:spPr>
          <a:xfrm>
            <a:off x="825032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gf5d6eba3d6_0_294"/>
          <p:cNvSpPr/>
          <p:nvPr/>
        </p:nvSpPr>
        <p:spPr>
          <a:xfrm>
            <a:off x="46921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gf5d6eba3d6_0_294"/>
          <p:cNvSpPr/>
          <p:nvPr/>
        </p:nvSpPr>
        <p:spPr>
          <a:xfrm>
            <a:off x="12640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gf5d6eba3d6_0_294"/>
          <p:cNvSpPr txBox="1">
            <a:spLocks noGrp="1"/>
          </p:cNvSpPr>
          <p:nvPr>
            <p:ph type="body" idx="2"/>
          </p:nvPr>
        </p:nvSpPr>
        <p:spPr>
          <a:xfrm>
            <a:off x="793750" y="1424618"/>
            <a:ext cx="10604400" cy="63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7C7777"/>
              </a:buClr>
              <a:buSzPts val="2800"/>
              <a:buNone/>
            </a:pPr>
            <a:r>
              <a:rPr lang="en-GB" dirty="0">
                <a:solidFill>
                  <a:schemeClr val="accent5"/>
                </a:solidFill>
              </a:rPr>
              <a:t>Setting a good example</a:t>
            </a:r>
            <a:endParaRPr sz="2800" b="1" dirty="0"/>
          </a:p>
        </p:txBody>
      </p:sp>
      <p:sp>
        <p:nvSpPr>
          <p:cNvPr id="251" name="Google Shape;251;gf5d6eba3d6_0_294"/>
          <p:cNvSpPr txBox="1"/>
          <p:nvPr/>
        </p:nvSpPr>
        <p:spPr>
          <a:xfrm>
            <a:off x="793750" y="1880665"/>
            <a:ext cx="10604400" cy="846600"/>
          </a:xfrm>
          <a:prstGeom prst="rect">
            <a:avLst/>
          </a:prstGeom>
          <a:noFill/>
          <a:ln>
            <a:noFill/>
          </a:ln>
        </p:spPr>
        <p:txBody>
          <a:bodyPr spcFirstLastPara="1" wrap="square" lIns="91425" tIns="91425" rIns="91425" bIns="91425" anchor="t" anchorCtr="0">
            <a:spAutoFit/>
          </a:bodyPr>
          <a:lstStyle/>
          <a:p>
            <a:pPr marL="0" marR="50800" lvl="0" indent="0" algn="ctr" rtl="0">
              <a:lnSpc>
                <a:spcPct val="115000"/>
              </a:lnSpc>
              <a:spcBef>
                <a:spcPts val="2400"/>
              </a:spcBef>
              <a:spcAft>
                <a:spcPts val="600"/>
              </a:spcAft>
              <a:buNone/>
            </a:pPr>
            <a:r>
              <a:rPr lang="en-GB" sz="2000" b="1" dirty="0">
                <a:solidFill>
                  <a:schemeClr val="accent2"/>
                </a:solidFill>
                <a:latin typeface="Roboto"/>
                <a:ea typeface="Roboto"/>
                <a:cs typeface="Roboto"/>
                <a:sym typeface="Roboto"/>
              </a:rPr>
              <a:t>Another way of minimising the risk of online harm is to set a good example for your child when they are using the internet.</a:t>
            </a:r>
            <a:endParaRPr dirty="0"/>
          </a:p>
        </p:txBody>
      </p:sp>
      <p:sp>
        <p:nvSpPr>
          <p:cNvPr id="252" name="Google Shape;252;gf5d6eba3d6_0_294"/>
          <p:cNvSpPr txBox="1"/>
          <p:nvPr/>
        </p:nvSpPr>
        <p:spPr>
          <a:xfrm>
            <a:off x="1360350" y="3955205"/>
            <a:ext cx="2677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Learn how to spot scams, fake profiles and unsecured websites.</a:t>
            </a:r>
            <a:endParaRPr sz="2000" b="1" dirty="0">
              <a:solidFill>
                <a:schemeClr val="accent2"/>
              </a:solidFill>
              <a:latin typeface="Roboto"/>
              <a:ea typeface="Roboto"/>
              <a:cs typeface="Roboto"/>
              <a:sym typeface="Roboto"/>
            </a:endParaRPr>
          </a:p>
        </p:txBody>
      </p:sp>
      <p:sp>
        <p:nvSpPr>
          <p:cNvPr id="253" name="Google Shape;253;gf5d6eba3d6_0_294"/>
          <p:cNvSpPr txBox="1"/>
          <p:nvPr/>
        </p:nvSpPr>
        <p:spPr>
          <a:xfrm>
            <a:off x="1295275" y="3338225"/>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dirty="0">
                <a:solidFill>
                  <a:schemeClr val="accent4"/>
                </a:solidFill>
              </a:rPr>
              <a:t>Teach yourself</a:t>
            </a:r>
            <a:endParaRPr sz="3000" b="1" dirty="0">
              <a:solidFill>
                <a:schemeClr val="accent4"/>
              </a:solidFill>
            </a:endParaRPr>
          </a:p>
        </p:txBody>
      </p:sp>
      <p:sp>
        <p:nvSpPr>
          <p:cNvPr id="254" name="Google Shape;254;gf5d6eba3d6_0_294"/>
          <p:cNvSpPr txBox="1"/>
          <p:nvPr/>
        </p:nvSpPr>
        <p:spPr>
          <a:xfrm>
            <a:off x="4596000" y="3338225"/>
            <a:ext cx="3360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4"/>
                </a:solidFill>
              </a:rPr>
              <a:t>Trusted websites</a:t>
            </a:r>
            <a:endParaRPr sz="3000" b="1">
              <a:solidFill>
                <a:schemeClr val="accent4"/>
              </a:solidFill>
            </a:endParaRPr>
          </a:p>
        </p:txBody>
      </p:sp>
      <p:sp>
        <p:nvSpPr>
          <p:cNvPr id="255" name="Google Shape;255;gf5d6eba3d6_0_294"/>
          <p:cNvSpPr txBox="1"/>
          <p:nvPr/>
        </p:nvSpPr>
        <p:spPr>
          <a:xfrm>
            <a:off x="4787425" y="3955205"/>
            <a:ext cx="2809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 Use trusted websites and platforms around the home, e.g. Netflix and Spotify.</a:t>
            </a:r>
            <a:endParaRPr sz="2000" b="1" dirty="0">
              <a:solidFill>
                <a:schemeClr val="accent2"/>
              </a:solidFill>
              <a:latin typeface="Roboto"/>
              <a:ea typeface="Roboto"/>
              <a:cs typeface="Roboto"/>
              <a:sym typeface="Roboto"/>
            </a:endParaRPr>
          </a:p>
        </p:txBody>
      </p:sp>
      <p:sp>
        <p:nvSpPr>
          <p:cNvPr id="256" name="Google Shape;256;gf5d6eba3d6_0_294"/>
          <p:cNvSpPr txBox="1"/>
          <p:nvPr/>
        </p:nvSpPr>
        <p:spPr>
          <a:xfrm>
            <a:off x="8250325" y="3955205"/>
            <a:ext cx="30000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Do not allow your child to use your accounts and devices, as age settings may differ.</a:t>
            </a:r>
            <a:endParaRPr sz="2000" b="1" dirty="0">
              <a:solidFill>
                <a:schemeClr val="accent2"/>
              </a:solidFill>
              <a:latin typeface="Roboto"/>
              <a:ea typeface="Roboto"/>
              <a:cs typeface="Roboto"/>
              <a:sym typeface="Roboto"/>
            </a:endParaRPr>
          </a:p>
        </p:txBody>
      </p:sp>
      <p:sp>
        <p:nvSpPr>
          <p:cNvPr id="257" name="Google Shape;257;gf5d6eba3d6_0_294"/>
          <p:cNvSpPr txBox="1"/>
          <p:nvPr/>
        </p:nvSpPr>
        <p:spPr>
          <a:xfrm>
            <a:off x="8257025" y="3338225"/>
            <a:ext cx="3360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dirty="0">
                <a:solidFill>
                  <a:schemeClr val="accent4"/>
                </a:solidFill>
              </a:rPr>
              <a:t>Appropriate use</a:t>
            </a:r>
            <a:endParaRPr sz="3000"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1000"/>
                                        <p:tgtEl>
                                          <p:spTgt spid="249"/>
                                        </p:tgtEl>
                                      </p:cBhvr>
                                    </p:animEffect>
                                  </p:childTnLst>
                                </p:cTn>
                              </p:par>
                              <p:par>
                                <p:cTn id="13" presetID="10" presetClass="entr" presetSubtype="0" fill="hold" nodeType="withEffect">
                                  <p:stCondLst>
                                    <p:cond delay="0"/>
                                  </p:stCondLst>
                                  <p:childTnLst>
                                    <p:set>
                                      <p:cBhvr>
                                        <p:cTn id="14" dur="1" fill="hold">
                                          <p:stCondLst>
                                            <p:cond delay="0"/>
                                          </p:stCondLst>
                                        </p:cTn>
                                        <p:tgtEl>
                                          <p:spTgt spid="252"/>
                                        </p:tgtEl>
                                        <p:attrNameLst>
                                          <p:attrName>style.visibility</p:attrName>
                                        </p:attrNameLst>
                                      </p:cBhvr>
                                      <p:to>
                                        <p:strVal val="visible"/>
                                      </p:to>
                                    </p:set>
                                    <p:animEffect transition="in" filter="fade">
                                      <p:cBhvr>
                                        <p:cTn id="15" dur="1000"/>
                                        <p:tgtEl>
                                          <p:spTgt spid="252"/>
                                        </p:tgtEl>
                                      </p:cBhvr>
                                    </p:animEffect>
                                  </p:childTnLst>
                                </p:cTn>
                              </p:par>
                              <p:par>
                                <p:cTn id="16" presetID="10" presetClass="entr" presetSubtype="0" fill="hold" nodeType="withEffect">
                                  <p:stCondLst>
                                    <p:cond delay="0"/>
                                  </p:stCondLst>
                                  <p:childTnLst>
                                    <p:set>
                                      <p:cBhvr>
                                        <p:cTn id="17" dur="1" fill="hold">
                                          <p:stCondLst>
                                            <p:cond delay="0"/>
                                          </p:stCondLst>
                                        </p:cTn>
                                        <p:tgtEl>
                                          <p:spTgt spid="253"/>
                                        </p:tgtEl>
                                        <p:attrNameLst>
                                          <p:attrName>style.visibility</p:attrName>
                                        </p:attrNameLst>
                                      </p:cBhvr>
                                      <p:to>
                                        <p:strVal val="visible"/>
                                      </p:to>
                                    </p:set>
                                    <p:animEffect transition="in" filter="fade">
                                      <p:cBhvr>
                                        <p:cTn id="18" dur="1000"/>
                                        <p:tgtEl>
                                          <p:spTgt spid="2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8"/>
                                        </p:tgtEl>
                                        <p:attrNameLst>
                                          <p:attrName>style.visibility</p:attrName>
                                        </p:attrNameLst>
                                      </p:cBhvr>
                                      <p:to>
                                        <p:strVal val="visible"/>
                                      </p:to>
                                    </p:set>
                                    <p:animEffect transition="in" filter="fade">
                                      <p:cBhvr>
                                        <p:cTn id="23" dur="1000"/>
                                        <p:tgtEl>
                                          <p:spTgt spid="248"/>
                                        </p:tgtEl>
                                      </p:cBhvr>
                                    </p:animEffect>
                                  </p:childTnLst>
                                </p:cTn>
                              </p:par>
                              <p:par>
                                <p:cTn id="24" presetID="10" presetClass="entr" presetSubtype="0" fill="hold" nodeType="withEffect">
                                  <p:stCondLst>
                                    <p:cond delay="0"/>
                                  </p:stCondLst>
                                  <p:childTnLst>
                                    <p:set>
                                      <p:cBhvr>
                                        <p:cTn id="25" dur="1" fill="hold">
                                          <p:stCondLst>
                                            <p:cond delay="0"/>
                                          </p:stCondLst>
                                        </p:cTn>
                                        <p:tgtEl>
                                          <p:spTgt spid="254"/>
                                        </p:tgtEl>
                                        <p:attrNameLst>
                                          <p:attrName>style.visibility</p:attrName>
                                        </p:attrNameLst>
                                      </p:cBhvr>
                                      <p:to>
                                        <p:strVal val="visible"/>
                                      </p:to>
                                    </p:set>
                                    <p:animEffect transition="in" filter="fade">
                                      <p:cBhvr>
                                        <p:cTn id="26" dur="1000"/>
                                        <p:tgtEl>
                                          <p:spTgt spid="254"/>
                                        </p:tgtEl>
                                      </p:cBhvr>
                                    </p:animEffect>
                                  </p:childTnLst>
                                </p:cTn>
                              </p:par>
                              <p:par>
                                <p:cTn id="27" presetID="10" presetClass="entr" presetSubtype="0" fill="hold" nodeType="withEffect">
                                  <p:stCondLst>
                                    <p:cond delay="0"/>
                                  </p:stCondLst>
                                  <p:childTnLst>
                                    <p:set>
                                      <p:cBhvr>
                                        <p:cTn id="28" dur="1" fill="hold">
                                          <p:stCondLst>
                                            <p:cond delay="0"/>
                                          </p:stCondLst>
                                        </p:cTn>
                                        <p:tgtEl>
                                          <p:spTgt spid="255"/>
                                        </p:tgtEl>
                                        <p:attrNameLst>
                                          <p:attrName>style.visibility</p:attrName>
                                        </p:attrNameLst>
                                      </p:cBhvr>
                                      <p:to>
                                        <p:strVal val="visible"/>
                                      </p:to>
                                    </p:set>
                                    <p:animEffect transition="in" filter="fade">
                                      <p:cBhvr>
                                        <p:cTn id="29" dur="1000"/>
                                        <p:tgtEl>
                                          <p:spTgt spid="25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7"/>
                                        </p:tgtEl>
                                        <p:attrNameLst>
                                          <p:attrName>style.visibility</p:attrName>
                                        </p:attrNameLst>
                                      </p:cBhvr>
                                      <p:to>
                                        <p:strVal val="visible"/>
                                      </p:to>
                                    </p:set>
                                    <p:animEffect transition="in" filter="fade">
                                      <p:cBhvr>
                                        <p:cTn id="34" dur="1000"/>
                                        <p:tgtEl>
                                          <p:spTgt spid="247"/>
                                        </p:tgtEl>
                                      </p:cBhvr>
                                    </p:animEffect>
                                  </p:childTnLst>
                                </p:cTn>
                              </p:par>
                              <p:par>
                                <p:cTn id="35" presetID="10" presetClass="entr" presetSubtype="0" fill="hold" nodeType="withEffect">
                                  <p:stCondLst>
                                    <p:cond delay="0"/>
                                  </p:stCondLst>
                                  <p:childTnLst>
                                    <p:set>
                                      <p:cBhvr>
                                        <p:cTn id="36" dur="1" fill="hold">
                                          <p:stCondLst>
                                            <p:cond delay="0"/>
                                          </p:stCondLst>
                                        </p:cTn>
                                        <p:tgtEl>
                                          <p:spTgt spid="256"/>
                                        </p:tgtEl>
                                        <p:attrNameLst>
                                          <p:attrName>style.visibility</p:attrName>
                                        </p:attrNameLst>
                                      </p:cBhvr>
                                      <p:to>
                                        <p:strVal val="visible"/>
                                      </p:to>
                                    </p:set>
                                    <p:animEffect transition="in" filter="fade">
                                      <p:cBhvr>
                                        <p:cTn id="37" dur="1000"/>
                                        <p:tgtEl>
                                          <p:spTgt spid="256"/>
                                        </p:tgtEl>
                                      </p:cBhvr>
                                    </p:animEffect>
                                  </p:childTnLst>
                                </p:cTn>
                              </p:par>
                              <p:par>
                                <p:cTn id="38" presetID="10" presetClass="entr" presetSubtype="0" fill="hold" nodeType="withEffect">
                                  <p:stCondLst>
                                    <p:cond delay="0"/>
                                  </p:stCondLst>
                                  <p:childTnLst>
                                    <p:set>
                                      <p:cBhvr>
                                        <p:cTn id="39" dur="1" fill="hold">
                                          <p:stCondLst>
                                            <p:cond delay="0"/>
                                          </p:stCondLst>
                                        </p:cTn>
                                        <p:tgtEl>
                                          <p:spTgt spid="257"/>
                                        </p:tgtEl>
                                        <p:attrNameLst>
                                          <p:attrName>style.visibility</p:attrName>
                                        </p:attrNameLst>
                                      </p:cBhvr>
                                      <p:to>
                                        <p:strVal val="visible"/>
                                      </p:to>
                                    </p:set>
                                    <p:animEffect transition="in" filter="fade">
                                      <p:cBhvr>
                                        <p:cTn id="40"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f5d6eba3d6_0_309"/>
          <p:cNvSpPr/>
          <p:nvPr/>
        </p:nvSpPr>
        <p:spPr>
          <a:xfrm>
            <a:off x="825032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gf5d6eba3d6_0_309"/>
          <p:cNvSpPr/>
          <p:nvPr/>
        </p:nvSpPr>
        <p:spPr>
          <a:xfrm>
            <a:off x="46921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gf5d6eba3d6_0_309"/>
          <p:cNvSpPr/>
          <p:nvPr/>
        </p:nvSpPr>
        <p:spPr>
          <a:xfrm>
            <a:off x="12640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gf5d6eba3d6_0_309"/>
          <p:cNvSpPr txBox="1">
            <a:spLocks noGrp="1"/>
          </p:cNvSpPr>
          <p:nvPr>
            <p:ph type="body" idx="2"/>
          </p:nvPr>
        </p:nvSpPr>
        <p:spPr>
          <a:xfrm>
            <a:off x="793750" y="1424618"/>
            <a:ext cx="10604400" cy="63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7C7777"/>
              </a:buClr>
              <a:buSzPts val="2800"/>
              <a:buNone/>
            </a:pPr>
            <a:r>
              <a:rPr lang="en-GB" dirty="0">
                <a:solidFill>
                  <a:schemeClr val="accent5"/>
                </a:solidFill>
              </a:rPr>
              <a:t>Setting a good example</a:t>
            </a:r>
            <a:endParaRPr sz="2800" b="1" dirty="0"/>
          </a:p>
        </p:txBody>
      </p:sp>
      <p:sp>
        <p:nvSpPr>
          <p:cNvPr id="267" name="Google Shape;267;gf5d6eba3d6_0_309"/>
          <p:cNvSpPr txBox="1"/>
          <p:nvPr/>
        </p:nvSpPr>
        <p:spPr>
          <a:xfrm>
            <a:off x="793750" y="1876192"/>
            <a:ext cx="10604400" cy="846600"/>
          </a:xfrm>
          <a:prstGeom prst="rect">
            <a:avLst/>
          </a:prstGeom>
          <a:noFill/>
          <a:ln>
            <a:noFill/>
          </a:ln>
        </p:spPr>
        <p:txBody>
          <a:bodyPr spcFirstLastPara="1" wrap="square" lIns="91425" tIns="91425" rIns="91425" bIns="91425" anchor="t" anchorCtr="0">
            <a:spAutoFit/>
          </a:bodyPr>
          <a:lstStyle/>
          <a:p>
            <a:pPr marL="0" marR="50800" lvl="0" indent="0" algn="ctr" rtl="0">
              <a:lnSpc>
                <a:spcPct val="115000"/>
              </a:lnSpc>
              <a:spcBef>
                <a:spcPts val="2400"/>
              </a:spcBef>
              <a:spcAft>
                <a:spcPts val="600"/>
              </a:spcAft>
              <a:buNone/>
            </a:pPr>
            <a:r>
              <a:rPr lang="en-GB" sz="2000" b="1" dirty="0">
                <a:solidFill>
                  <a:schemeClr val="accent2"/>
                </a:solidFill>
                <a:latin typeface="Roboto"/>
                <a:ea typeface="Roboto"/>
                <a:cs typeface="Roboto"/>
                <a:sym typeface="Roboto"/>
              </a:rPr>
              <a:t>Another way of minimising the risk of online harm is to set a good example for your child when they are using the internet.</a:t>
            </a:r>
            <a:endParaRPr dirty="0"/>
          </a:p>
        </p:txBody>
      </p:sp>
      <p:sp>
        <p:nvSpPr>
          <p:cNvPr id="268" name="Google Shape;268;gf5d6eba3d6_0_309"/>
          <p:cNvSpPr txBox="1"/>
          <p:nvPr/>
        </p:nvSpPr>
        <p:spPr>
          <a:xfrm>
            <a:off x="1425325" y="4097500"/>
            <a:ext cx="2677500" cy="1200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Keep to the rules and boundaries you have set for internet use.</a:t>
            </a:r>
            <a:endParaRPr sz="2000" b="1" dirty="0">
              <a:solidFill>
                <a:schemeClr val="accent2"/>
              </a:solidFill>
              <a:latin typeface="Roboto"/>
              <a:ea typeface="Roboto"/>
              <a:cs typeface="Roboto"/>
              <a:sym typeface="Roboto"/>
            </a:endParaRPr>
          </a:p>
        </p:txBody>
      </p:sp>
      <p:sp>
        <p:nvSpPr>
          <p:cNvPr id="269" name="Google Shape;269;gf5d6eba3d6_0_309"/>
          <p:cNvSpPr txBox="1"/>
          <p:nvPr/>
        </p:nvSpPr>
        <p:spPr>
          <a:xfrm>
            <a:off x="1425325" y="3380750"/>
            <a:ext cx="2677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dirty="0">
                <a:solidFill>
                  <a:schemeClr val="accent4"/>
                </a:solidFill>
              </a:rPr>
              <a:t>Stick to rules</a:t>
            </a:r>
            <a:endParaRPr sz="3000" b="1" dirty="0">
              <a:solidFill>
                <a:schemeClr val="accent4"/>
              </a:solidFill>
            </a:endParaRPr>
          </a:p>
        </p:txBody>
      </p:sp>
      <p:sp>
        <p:nvSpPr>
          <p:cNvPr id="270" name="Google Shape;270;gf5d6eba3d6_0_309"/>
          <p:cNvSpPr txBox="1"/>
          <p:nvPr/>
        </p:nvSpPr>
        <p:spPr>
          <a:xfrm>
            <a:off x="4853425" y="3380750"/>
            <a:ext cx="2677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dirty="0">
                <a:solidFill>
                  <a:schemeClr val="accent4"/>
                </a:solidFill>
              </a:rPr>
              <a:t>PEGI ratings</a:t>
            </a:r>
            <a:endParaRPr sz="3000" b="1" dirty="0">
              <a:solidFill>
                <a:schemeClr val="accent4"/>
              </a:solidFill>
            </a:endParaRPr>
          </a:p>
        </p:txBody>
      </p:sp>
      <p:sp>
        <p:nvSpPr>
          <p:cNvPr id="271" name="Google Shape;271;gf5d6eba3d6_0_309"/>
          <p:cNvSpPr txBox="1"/>
          <p:nvPr/>
        </p:nvSpPr>
        <p:spPr>
          <a:xfrm>
            <a:off x="4721425" y="3920500"/>
            <a:ext cx="2809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 Stick to the PEGI ratings provided on video and gaming content.</a:t>
            </a:r>
            <a:endParaRPr sz="2000" b="1" dirty="0">
              <a:solidFill>
                <a:schemeClr val="accent2"/>
              </a:solidFill>
              <a:latin typeface="Roboto"/>
              <a:ea typeface="Roboto"/>
              <a:cs typeface="Roboto"/>
              <a:sym typeface="Roboto"/>
            </a:endParaRPr>
          </a:p>
        </p:txBody>
      </p:sp>
      <p:sp>
        <p:nvSpPr>
          <p:cNvPr id="272" name="Google Shape;272;gf5d6eba3d6_0_309"/>
          <p:cNvSpPr txBox="1"/>
          <p:nvPr/>
        </p:nvSpPr>
        <p:spPr>
          <a:xfrm>
            <a:off x="8250325" y="3952300"/>
            <a:ext cx="30000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Reinforce at home the online safety education your child receives at school.</a:t>
            </a:r>
            <a:endParaRPr sz="2000" b="1" dirty="0">
              <a:solidFill>
                <a:schemeClr val="accent2"/>
              </a:solidFill>
              <a:latin typeface="Roboto"/>
              <a:ea typeface="Roboto"/>
              <a:cs typeface="Roboto"/>
              <a:sym typeface="Roboto"/>
            </a:endParaRPr>
          </a:p>
        </p:txBody>
      </p:sp>
      <p:sp>
        <p:nvSpPr>
          <p:cNvPr id="273" name="Google Shape;273;gf5d6eba3d6_0_309"/>
          <p:cNvSpPr txBox="1"/>
          <p:nvPr/>
        </p:nvSpPr>
        <p:spPr>
          <a:xfrm>
            <a:off x="8411575" y="3380750"/>
            <a:ext cx="2677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dirty="0">
                <a:solidFill>
                  <a:schemeClr val="accent4"/>
                </a:solidFill>
              </a:rPr>
              <a:t>Consistency</a:t>
            </a:r>
            <a:endParaRPr sz="3000"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par>
                                <p:cTn id="8" presetID="10" presetClass="entr" presetSubtype="0" fill="hold" nodeType="withEffect">
                                  <p:stCondLst>
                                    <p:cond delay="0"/>
                                  </p:stCondLst>
                                  <p:childTnLst>
                                    <p:set>
                                      <p:cBhvr>
                                        <p:cTn id="9" dur="1" fill="hold">
                                          <p:stCondLst>
                                            <p:cond delay="0"/>
                                          </p:stCondLst>
                                        </p:cTn>
                                        <p:tgtEl>
                                          <p:spTgt spid="268"/>
                                        </p:tgtEl>
                                        <p:attrNameLst>
                                          <p:attrName>style.visibility</p:attrName>
                                        </p:attrNameLst>
                                      </p:cBhvr>
                                      <p:to>
                                        <p:strVal val="visible"/>
                                      </p:to>
                                    </p:set>
                                    <p:animEffect transition="in" filter="fade">
                                      <p:cBhvr>
                                        <p:cTn id="10" dur="1000"/>
                                        <p:tgtEl>
                                          <p:spTgt spid="268"/>
                                        </p:tgtEl>
                                      </p:cBhvr>
                                    </p:animEffect>
                                  </p:childTnLst>
                                </p:cTn>
                              </p:par>
                              <p:par>
                                <p:cTn id="11" presetID="10" presetClass="entr" presetSubtype="0" fill="hold" nodeType="withEffect">
                                  <p:stCondLst>
                                    <p:cond delay="0"/>
                                  </p:stCondLst>
                                  <p:childTnLst>
                                    <p:set>
                                      <p:cBhvr>
                                        <p:cTn id="12" dur="1" fill="hold">
                                          <p:stCondLst>
                                            <p:cond delay="0"/>
                                          </p:stCondLst>
                                        </p:cTn>
                                        <p:tgtEl>
                                          <p:spTgt spid="269"/>
                                        </p:tgtEl>
                                        <p:attrNameLst>
                                          <p:attrName>style.visibility</p:attrName>
                                        </p:attrNameLst>
                                      </p:cBhvr>
                                      <p:to>
                                        <p:strVal val="visible"/>
                                      </p:to>
                                    </p:set>
                                    <p:animEffect transition="in" filter="fade">
                                      <p:cBhvr>
                                        <p:cTn id="13" dur="1000"/>
                                        <p:tgtEl>
                                          <p:spTgt spid="26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4"/>
                                        </p:tgtEl>
                                        <p:attrNameLst>
                                          <p:attrName>style.visibility</p:attrName>
                                        </p:attrNameLst>
                                      </p:cBhvr>
                                      <p:to>
                                        <p:strVal val="visible"/>
                                      </p:to>
                                    </p:set>
                                    <p:animEffect transition="in" filter="fade">
                                      <p:cBhvr>
                                        <p:cTn id="18" dur="1000"/>
                                        <p:tgtEl>
                                          <p:spTgt spid="264"/>
                                        </p:tgtEl>
                                      </p:cBhvr>
                                    </p:animEffect>
                                  </p:childTnLst>
                                </p:cTn>
                              </p:par>
                              <p:par>
                                <p:cTn id="19" presetID="10" presetClass="entr" presetSubtype="0" fill="hold" nodeType="withEffect">
                                  <p:stCondLst>
                                    <p:cond delay="0"/>
                                  </p:stCondLst>
                                  <p:childTnLst>
                                    <p:set>
                                      <p:cBhvr>
                                        <p:cTn id="20" dur="1" fill="hold">
                                          <p:stCondLst>
                                            <p:cond delay="0"/>
                                          </p:stCondLst>
                                        </p:cTn>
                                        <p:tgtEl>
                                          <p:spTgt spid="270"/>
                                        </p:tgtEl>
                                        <p:attrNameLst>
                                          <p:attrName>style.visibility</p:attrName>
                                        </p:attrNameLst>
                                      </p:cBhvr>
                                      <p:to>
                                        <p:strVal val="visible"/>
                                      </p:to>
                                    </p:set>
                                    <p:animEffect transition="in" filter="fade">
                                      <p:cBhvr>
                                        <p:cTn id="21" dur="1000"/>
                                        <p:tgtEl>
                                          <p:spTgt spid="270"/>
                                        </p:tgtEl>
                                      </p:cBhvr>
                                    </p:animEffect>
                                  </p:childTnLst>
                                </p:cTn>
                              </p:par>
                              <p:par>
                                <p:cTn id="22" presetID="10" presetClass="entr" presetSubtype="0" fill="hold" nodeType="withEffect">
                                  <p:stCondLst>
                                    <p:cond delay="0"/>
                                  </p:stCondLst>
                                  <p:childTnLst>
                                    <p:set>
                                      <p:cBhvr>
                                        <p:cTn id="23" dur="1" fill="hold">
                                          <p:stCondLst>
                                            <p:cond delay="0"/>
                                          </p:stCondLst>
                                        </p:cTn>
                                        <p:tgtEl>
                                          <p:spTgt spid="271"/>
                                        </p:tgtEl>
                                        <p:attrNameLst>
                                          <p:attrName>style.visibility</p:attrName>
                                        </p:attrNameLst>
                                      </p:cBhvr>
                                      <p:to>
                                        <p:strVal val="visible"/>
                                      </p:to>
                                    </p:set>
                                    <p:animEffect transition="in" filter="fade">
                                      <p:cBhvr>
                                        <p:cTn id="24" dur="1000"/>
                                        <p:tgtEl>
                                          <p:spTgt spid="27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3"/>
                                        </p:tgtEl>
                                        <p:attrNameLst>
                                          <p:attrName>style.visibility</p:attrName>
                                        </p:attrNameLst>
                                      </p:cBhvr>
                                      <p:to>
                                        <p:strVal val="visible"/>
                                      </p:to>
                                    </p:set>
                                    <p:animEffect transition="in" filter="fade">
                                      <p:cBhvr>
                                        <p:cTn id="29" dur="1000"/>
                                        <p:tgtEl>
                                          <p:spTgt spid="263"/>
                                        </p:tgtEl>
                                      </p:cBhvr>
                                    </p:animEffect>
                                  </p:childTnLst>
                                </p:cTn>
                              </p:par>
                              <p:par>
                                <p:cTn id="30" presetID="10" presetClass="entr" presetSubtype="0" fill="hold" nodeType="withEffect">
                                  <p:stCondLst>
                                    <p:cond delay="0"/>
                                  </p:stCondLst>
                                  <p:childTnLst>
                                    <p:set>
                                      <p:cBhvr>
                                        <p:cTn id="31" dur="1" fill="hold">
                                          <p:stCondLst>
                                            <p:cond delay="0"/>
                                          </p:stCondLst>
                                        </p:cTn>
                                        <p:tgtEl>
                                          <p:spTgt spid="272"/>
                                        </p:tgtEl>
                                        <p:attrNameLst>
                                          <p:attrName>style.visibility</p:attrName>
                                        </p:attrNameLst>
                                      </p:cBhvr>
                                      <p:to>
                                        <p:strVal val="visible"/>
                                      </p:to>
                                    </p:set>
                                    <p:animEffect transition="in" filter="fade">
                                      <p:cBhvr>
                                        <p:cTn id="32" dur="1000"/>
                                        <p:tgtEl>
                                          <p:spTgt spid="272"/>
                                        </p:tgtEl>
                                      </p:cBhvr>
                                    </p:animEffect>
                                  </p:childTnLst>
                                </p:cTn>
                              </p:par>
                              <p:par>
                                <p:cTn id="33" presetID="10" presetClass="entr" presetSubtype="0" fill="hold" nodeType="withEffect">
                                  <p:stCondLst>
                                    <p:cond delay="0"/>
                                  </p:stCondLst>
                                  <p:childTnLst>
                                    <p:set>
                                      <p:cBhvr>
                                        <p:cTn id="34" dur="1" fill="hold">
                                          <p:stCondLst>
                                            <p:cond delay="0"/>
                                          </p:stCondLst>
                                        </p:cTn>
                                        <p:tgtEl>
                                          <p:spTgt spid="273"/>
                                        </p:tgtEl>
                                        <p:attrNameLst>
                                          <p:attrName>style.visibility</p:attrName>
                                        </p:attrNameLst>
                                      </p:cBhvr>
                                      <p:to>
                                        <p:strVal val="visible"/>
                                      </p:to>
                                    </p:set>
                                    <p:animEffect transition="in" filter="fade">
                                      <p:cBhvr>
                                        <p:cTn id="35" dur="1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f5d6eba3d6_0_324"/>
          <p:cNvSpPr/>
          <p:nvPr/>
        </p:nvSpPr>
        <p:spPr>
          <a:xfrm>
            <a:off x="5703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gf5d6eba3d6_0_324"/>
          <p:cNvSpPr txBox="1">
            <a:spLocks noGrp="1"/>
          </p:cNvSpPr>
          <p:nvPr>
            <p:ph type="body" idx="2"/>
          </p:nvPr>
        </p:nvSpPr>
        <p:spPr>
          <a:xfrm>
            <a:off x="793750" y="1579348"/>
            <a:ext cx="10604400" cy="636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a:solidFill>
                  <a:schemeClr val="accent6"/>
                </a:solidFill>
                <a:latin typeface="Roboto"/>
                <a:ea typeface="Roboto"/>
                <a:cs typeface="Roboto"/>
                <a:sym typeface="Roboto"/>
              </a:rPr>
              <a:t>Further reading</a:t>
            </a:r>
            <a:endParaRPr>
              <a:solidFill>
                <a:schemeClr val="accent6"/>
              </a:solidFill>
              <a:latin typeface="Roboto"/>
              <a:ea typeface="Roboto"/>
              <a:cs typeface="Roboto"/>
              <a:sym typeface="Roboto"/>
            </a:endParaRPr>
          </a:p>
        </p:txBody>
      </p:sp>
      <p:sp>
        <p:nvSpPr>
          <p:cNvPr id="281" name="Google Shape;281;gf5d6eba3d6_0_324"/>
          <p:cNvSpPr/>
          <p:nvPr/>
        </p:nvSpPr>
        <p:spPr>
          <a:xfrm>
            <a:off x="61790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gf5d6eba3d6_0_324"/>
          <p:cNvSpPr txBox="1"/>
          <p:nvPr/>
        </p:nvSpPr>
        <p:spPr>
          <a:xfrm>
            <a:off x="712950" y="2453365"/>
            <a:ext cx="5047200" cy="7233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dirty="0">
                <a:solidFill>
                  <a:schemeClr val="accent4"/>
                </a:solidFill>
                <a:latin typeface="Roboto"/>
                <a:ea typeface="Roboto"/>
                <a:cs typeface="Roboto"/>
                <a:sym typeface="Roboto"/>
              </a:rPr>
              <a:t>Net Aware</a:t>
            </a:r>
            <a:endParaRPr b="1" dirty="0">
              <a:solidFill>
                <a:schemeClr val="accent4"/>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lt1"/>
                </a:solidFill>
                <a:latin typeface="Roboto"/>
                <a:ea typeface="Roboto"/>
                <a:cs typeface="Roboto"/>
                <a:sym typeface="Roboto"/>
              </a:rPr>
              <a:t>www.net-aware.org.uk</a:t>
            </a:r>
            <a:endParaRPr b="1" dirty="0">
              <a:solidFill>
                <a:schemeClr val="lt1"/>
              </a:solidFill>
              <a:latin typeface="Roboto"/>
              <a:ea typeface="Roboto"/>
              <a:cs typeface="Roboto"/>
              <a:sym typeface="Roboto"/>
            </a:endParaRPr>
          </a:p>
        </p:txBody>
      </p:sp>
      <p:sp>
        <p:nvSpPr>
          <p:cNvPr id="283" name="Google Shape;283;gf5d6eba3d6_0_324"/>
          <p:cNvSpPr txBox="1"/>
          <p:nvPr/>
        </p:nvSpPr>
        <p:spPr>
          <a:xfrm>
            <a:off x="6321650" y="4689675"/>
            <a:ext cx="5047200" cy="12930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b="1">
                <a:solidFill>
                  <a:schemeClr val="lt1"/>
                </a:solidFill>
                <a:latin typeface="Roboto"/>
                <a:ea typeface="Roboto"/>
                <a:cs typeface="Roboto"/>
                <a:sym typeface="Roboto"/>
              </a:rPr>
              <a:t>If you are worried about a child or young person and need advice, you can contact the NSPCC on </a:t>
            </a:r>
            <a:r>
              <a:rPr lang="en-GB" sz="1800" b="1">
                <a:solidFill>
                  <a:schemeClr val="accent5"/>
                </a:solidFill>
                <a:latin typeface="Roboto"/>
                <a:ea typeface="Roboto"/>
                <a:cs typeface="Roboto"/>
                <a:sym typeface="Roboto"/>
              </a:rPr>
              <a:t>0808 800 5000</a:t>
            </a:r>
            <a:r>
              <a:rPr lang="en-GB" sz="1800" b="1">
                <a:solidFill>
                  <a:schemeClr val="lt1"/>
                </a:solidFill>
                <a:latin typeface="Roboto"/>
                <a:ea typeface="Roboto"/>
                <a:cs typeface="Roboto"/>
                <a:sym typeface="Roboto"/>
              </a:rPr>
              <a:t> or online. </a:t>
            </a:r>
            <a:endParaRPr sz="1800" b="1">
              <a:solidFill>
                <a:schemeClr val="lt1"/>
              </a:solidFill>
              <a:latin typeface="Roboto"/>
              <a:ea typeface="Roboto"/>
              <a:cs typeface="Roboto"/>
              <a:sym typeface="Roboto"/>
            </a:endParaRPr>
          </a:p>
        </p:txBody>
      </p:sp>
      <p:sp>
        <p:nvSpPr>
          <p:cNvPr id="284" name="Google Shape;284;gf5d6eba3d6_0_324"/>
          <p:cNvSpPr/>
          <p:nvPr/>
        </p:nvSpPr>
        <p:spPr>
          <a:xfrm>
            <a:off x="570300" y="4237125"/>
            <a:ext cx="10941300" cy="1782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f5d6eba3d6_0_324"/>
          <p:cNvSpPr txBox="1"/>
          <p:nvPr/>
        </p:nvSpPr>
        <p:spPr>
          <a:xfrm>
            <a:off x="712950" y="3222825"/>
            <a:ext cx="5047200" cy="7233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Internet Matters</a:t>
            </a:r>
            <a:endParaRPr b="1">
              <a:solidFill>
                <a:schemeClr val="accent4"/>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www.internetmatters.org</a:t>
            </a:r>
            <a:endParaRPr b="1">
              <a:solidFill>
                <a:schemeClr val="lt1"/>
              </a:solidFill>
              <a:latin typeface="Roboto"/>
              <a:ea typeface="Roboto"/>
              <a:cs typeface="Roboto"/>
              <a:sym typeface="Roboto"/>
            </a:endParaRPr>
          </a:p>
        </p:txBody>
      </p:sp>
      <p:sp>
        <p:nvSpPr>
          <p:cNvPr id="286" name="Google Shape;286;gf5d6eba3d6_0_324"/>
          <p:cNvSpPr txBox="1"/>
          <p:nvPr/>
        </p:nvSpPr>
        <p:spPr>
          <a:xfrm>
            <a:off x="6321650" y="2453365"/>
            <a:ext cx="5047200" cy="7233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NSPCC</a:t>
            </a:r>
            <a:endParaRPr b="1">
              <a:solidFill>
                <a:schemeClr val="accent4"/>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www.nspcc.org.uk</a:t>
            </a:r>
            <a:endParaRPr b="1">
              <a:solidFill>
                <a:schemeClr val="lt1"/>
              </a:solidFill>
              <a:latin typeface="Roboto"/>
              <a:ea typeface="Roboto"/>
              <a:cs typeface="Roboto"/>
              <a:sym typeface="Roboto"/>
            </a:endParaRPr>
          </a:p>
        </p:txBody>
      </p:sp>
      <p:sp>
        <p:nvSpPr>
          <p:cNvPr id="287" name="Google Shape;287;gf5d6eba3d6_0_324"/>
          <p:cNvSpPr txBox="1"/>
          <p:nvPr/>
        </p:nvSpPr>
        <p:spPr>
          <a:xfrm>
            <a:off x="6321650" y="3222825"/>
            <a:ext cx="5047200" cy="7233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Think U Know</a:t>
            </a:r>
            <a:endParaRPr b="1">
              <a:solidFill>
                <a:schemeClr val="accent4"/>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www.thinkuknow/parents</a:t>
            </a:r>
            <a:endParaRPr b="1">
              <a:solidFill>
                <a:schemeClr val="lt1"/>
              </a:solidFill>
              <a:latin typeface="Roboto"/>
              <a:ea typeface="Roboto"/>
              <a:cs typeface="Roboto"/>
              <a:sym typeface="Roboto"/>
            </a:endParaRPr>
          </a:p>
        </p:txBody>
      </p:sp>
      <p:sp>
        <p:nvSpPr>
          <p:cNvPr id="288" name="Google Shape;288;gf5d6eba3d6_0_324"/>
          <p:cNvSpPr txBox="1"/>
          <p:nvPr/>
        </p:nvSpPr>
        <p:spPr>
          <a:xfrm>
            <a:off x="712950" y="4443375"/>
            <a:ext cx="5332500" cy="1477297"/>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dirty="0">
                <a:solidFill>
                  <a:schemeClr val="dk1"/>
                </a:solidFill>
                <a:latin typeface="Roboto"/>
                <a:ea typeface="Roboto"/>
                <a:cs typeface="Roboto"/>
                <a:sym typeface="Roboto"/>
              </a:rPr>
              <a:t>Remember: </a:t>
            </a:r>
            <a:r>
              <a:rPr lang="en-GB" b="1" dirty="0">
                <a:solidFill>
                  <a:schemeClr val="lt1"/>
                </a:solidFill>
                <a:latin typeface="Roboto"/>
                <a:ea typeface="Roboto"/>
                <a:cs typeface="Roboto"/>
                <a:sym typeface="Roboto"/>
              </a:rPr>
              <a:t>if you have a concern about somebody your child is talking to online, that person should be blocked or removed from your child’s list of contacts and reported to CEOP.</a:t>
            </a:r>
            <a:endParaRPr b="1" dirty="0">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dk1"/>
                </a:solidFill>
                <a:latin typeface="Roboto"/>
                <a:ea typeface="Roboto"/>
                <a:cs typeface="Roboto"/>
                <a:sym typeface="Roboto"/>
              </a:rPr>
              <a:t>www.ceop.police.uk/safety-centre</a:t>
            </a:r>
            <a:endParaRPr b="1" dirty="0">
              <a:solidFill>
                <a:schemeClr val="accent6"/>
              </a:solidFill>
              <a:latin typeface="Roboto"/>
              <a:ea typeface="Roboto"/>
              <a:cs typeface="Roboto"/>
              <a:sym typeface="Roboto"/>
            </a:endParaRPr>
          </a:p>
        </p:txBody>
      </p:sp>
      <p:sp>
        <p:nvSpPr>
          <p:cNvPr id="289" name="Google Shape;289;gf5d6eba3d6_0_324"/>
          <p:cNvSpPr txBox="1"/>
          <p:nvPr/>
        </p:nvSpPr>
        <p:spPr>
          <a:xfrm>
            <a:off x="6321650" y="4443375"/>
            <a:ext cx="5047200" cy="10467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If you are worried about a child or young person and need advice, you can contact the NSPCC on </a:t>
            </a:r>
            <a:r>
              <a:rPr lang="en-GB" b="1">
                <a:solidFill>
                  <a:schemeClr val="dk1"/>
                </a:solidFill>
                <a:latin typeface="Roboto"/>
                <a:ea typeface="Roboto"/>
                <a:cs typeface="Roboto"/>
                <a:sym typeface="Roboto"/>
              </a:rPr>
              <a:t>0808 800 5000  </a:t>
            </a:r>
            <a:r>
              <a:rPr lang="en-GB" b="1">
                <a:solidFill>
                  <a:schemeClr val="lt1"/>
                </a:solidFill>
                <a:latin typeface="Roboto"/>
                <a:ea typeface="Roboto"/>
                <a:cs typeface="Roboto"/>
                <a:sym typeface="Roboto"/>
              </a:rPr>
              <a:t>or online. </a:t>
            </a:r>
            <a:endParaRPr b="1">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gf5d6eba3d6_0_4"/>
          <p:cNvSpPr/>
          <p:nvPr/>
        </p:nvSpPr>
        <p:spPr>
          <a:xfrm>
            <a:off x="5703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gf5d6eba3d6_0_4"/>
          <p:cNvSpPr txBox="1">
            <a:spLocks noGrp="1"/>
          </p:cNvSpPr>
          <p:nvPr>
            <p:ph type="body" idx="2"/>
          </p:nvPr>
        </p:nvSpPr>
        <p:spPr>
          <a:xfrm>
            <a:off x="793750" y="1579348"/>
            <a:ext cx="10604400" cy="636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sz="2800">
                <a:solidFill>
                  <a:schemeClr val="accent6"/>
                </a:solidFill>
                <a:latin typeface="Roboto"/>
                <a:ea typeface="Roboto"/>
                <a:cs typeface="Roboto"/>
                <a:sym typeface="Roboto"/>
              </a:rPr>
              <a:t>What is </a:t>
            </a:r>
            <a:r>
              <a:rPr lang="en-GB">
                <a:solidFill>
                  <a:schemeClr val="accent6"/>
                </a:solidFill>
                <a:latin typeface="Roboto"/>
                <a:ea typeface="Roboto"/>
                <a:cs typeface="Roboto"/>
                <a:sym typeface="Roboto"/>
              </a:rPr>
              <a:t>online safety </a:t>
            </a:r>
            <a:r>
              <a:rPr lang="en-GB" sz="2800">
                <a:solidFill>
                  <a:schemeClr val="accent6"/>
                </a:solidFill>
                <a:latin typeface="Roboto"/>
                <a:ea typeface="Roboto"/>
                <a:cs typeface="Roboto"/>
                <a:sym typeface="Roboto"/>
              </a:rPr>
              <a:t>and what does it mean for you?</a:t>
            </a:r>
            <a:endParaRPr>
              <a:solidFill>
                <a:schemeClr val="accent6"/>
              </a:solidFill>
              <a:latin typeface="Roboto"/>
              <a:ea typeface="Roboto"/>
              <a:cs typeface="Roboto"/>
              <a:sym typeface="Roboto"/>
            </a:endParaRPr>
          </a:p>
        </p:txBody>
      </p:sp>
      <p:sp>
        <p:nvSpPr>
          <p:cNvPr id="37" name="Google Shape;37;gf5d6eba3d6_0_4"/>
          <p:cNvSpPr/>
          <p:nvPr/>
        </p:nvSpPr>
        <p:spPr>
          <a:xfrm>
            <a:off x="570300" y="432847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gf5d6eba3d6_0_4"/>
          <p:cNvSpPr/>
          <p:nvPr/>
        </p:nvSpPr>
        <p:spPr>
          <a:xfrm>
            <a:off x="6179000" y="432847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gf5d6eba3d6_0_4"/>
          <p:cNvSpPr/>
          <p:nvPr/>
        </p:nvSpPr>
        <p:spPr>
          <a:xfrm>
            <a:off x="61790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gf5d6eba3d6_0_4"/>
          <p:cNvSpPr txBox="1"/>
          <p:nvPr/>
        </p:nvSpPr>
        <p:spPr>
          <a:xfrm>
            <a:off x="712950" y="2332350"/>
            <a:ext cx="5047200" cy="17085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Clr>
                <a:schemeClr val="dk1"/>
              </a:buClr>
              <a:buSzPts val="1800"/>
              <a:buFont typeface="Arial"/>
              <a:buNone/>
            </a:pPr>
            <a:r>
              <a:rPr lang="en-GB" sz="1800" b="1" dirty="0">
                <a:solidFill>
                  <a:schemeClr val="lt1"/>
                </a:solidFill>
                <a:latin typeface="Roboto"/>
                <a:ea typeface="Roboto"/>
                <a:cs typeface="Roboto"/>
                <a:sym typeface="Roboto"/>
              </a:rPr>
              <a:t>The internet is an incredible resource with the ability to allow children and young people to learn new things, be creative and connect with each other...</a:t>
            </a:r>
            <a:endParaRPr b="1" dirty="0">
              <a:solidFill>
                <a:schemeClr val="lt1"/>
              </a:solidFill>
              <a:latin typeface="Roboto"/>
              <a:ea typeface="Roboto"/>
              <a:cs typeface="Roboto"/>
              <a:sym typeface="Roboto"/>
            </a:endParaRPr>
          </a:p>
        </p:txBody>
      </p:sp>
      <p:sp>
        <p:nvSpPr>
          <p:cNvPr id="41" name="Google Shape;41;gf5d6eba3d6_0_4"/>
          <p:cNvSpPr txBox="1"/>
          <p:nvPr/>
        </p:nvSpPr>
        <p:spPr>
          <a:xfrm>
            <a:off x="6321650" y="2568675"/>
            <a:ext cx="5047200" cy="12930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b="1" dirty="0">
                <a:solidFill>
                  <a:schemeClr val="lt1"/>
                </a:solidFill>
                <a:latin typeface="Roboto"/>
                <a:ea typeface="Roboto"/>
                <a:cs typeface="Roboto"/>
                <a:sym typeface="Roboto"/>
              </a:rPr>
              <a:t>But there will always be risks present when using the internet, and these risks are always changing.</a:t>
            </a:r>
            <a:endParaRPr sz="1800" b="1" dirty="0">
              <a:solidFill>
                <a:schemeClr val="lt1"/>
              </a:solidFill>
              <a:latin typeface="Roboto"/>
              <a:ea typeface="Roboto"/>
              <a:cs typeface="Roboto"/>
              <a:sym typeface="Roboto"/>
            </a:endParaRPr>
          </a:p>
        </p:txBody>
      </p:sp>
      <p:sp>
        <p:nvSpPr>
          <p:cNvPr id="42" name="Google Shape;42;gf5d6eba3d6_0_4"/>
          <p:cNvSpPr txBox="1"/>
          <p:nvPr/>
        </p:nvSpPr>
        <p:spPr>
          <a:xfrm>
            <a:off x="6321650" y="4573125"/>
            <a:ext cx="5047200" cy="12930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Clr>
                <a:schemeClr val="dk1"/>
              </a:buClr>
              <a:buSzPts val="1100"/>
              <a:buFont typeface="Arial"/>
              <a:buNone/>
            </a:pPr>
            <a:r>
              <a:rPr lang="en-GB" sz="1800" b="1" dirty="0">
                <a:solidFill>
                  <a:schemeClr val="lt1"/>
                </a:solidFill>
                <a:latin typeface="Roboto"/>
                <a:ea typeface="Roboto"/>
                <a:cs typeface="Roboto"/>
                <a:sym typeface="Roboto"/>
              </a:rPr>
              <a:t>Your role in your child’s online safety is crucial, as you can be there to help avoid these risks turning into problems.</a:t>
            </a:r>
            <a:endParaRPr sz="1800" b="1" dirty="0">
              <a:solidFill>
                <a:schemeClr val="lt1"/>
              </a:solidFill>
              <a:latin typeface="Roboto"/>
              <a:ea typeface="Roboto"/>
              <a:cs typeface="Roboto"/>
              <a:sym typeface="Roboto"/>
            </a:endParaRPr>
          </a:p>
        </p:txBody>
      </p:sp>
      <p:pic>
        <p:nvPicPr>
          <p:cNvPr id="43" name="Google Shape;43;gf5d6eba3d6_0_4"/>
          <p:cNvPicPr preferRelativeResize="0"/>
          <p:nvPr/>
        </p:nvPicPr>
        <p:blipFill rotWithShape="1">
          <a:blip r:embed="rId3">
            <a:alphaModFix amt="11000"/>
          </a:blip>
          <a:srcRect b="53720"/>
          <a:stretch/>
        </p:blipFill>
        <p:spPr>
          <a:xfrm>
            <a:off x="1390700" y="2360925"/>
            <a:ext cx="3691700" cy="1708500"/>
          </a:xfrm>
          <a:prstGeom prst="rect">
            <a:avLst/>
          </a:prstGeom>
          <a:noFill/>
          <a:ln>
            <a:noFill/>
          </a:ln>
        </p:spPr>
      </p:pic>
      <p:pic>
        <p:nvPicPr>
          <p:cNvPr id="44" name="Google Shape;44;gf5d6eba3d6_0_4"/>
          <p:cNvPicPr preferRelativeResize="0"/>
          <p:nvPr/>
        </p:nvPicPr>
        <p:blipFill rotWithShape="1">
          <a:blip r:embed="rId3">
            <a:alphaModFix amt="11000"/>
          </a:blip>
          <a:srcRect t="53720"/>
          <a:stretch/>
        </p:blipFill>
        <p:spPr>
          <a:xfrm>
            <a:off x="1390700" y="4365375"/>
            <a:ext cx="3691700" cy="1708500"/>
          </a:xfrm>
          <a:prstGeom prst="rect">
            <a:avLst/>
          </a:prstGeom>
          <a:noFill/>
          <a:ln>
            <a:noFill/>
          </a:ln>
        </p:spPr>
      </p:pic>
      <p:sp>
        <p:nvSpPr>
          <p:cNvPr id="45" name="Google Shape;45;gf5d6eba3d6_0_4"/>
          <p:cNvSpPr txBox="1"/>
          <p:nvPr/>
        </p:nvSpPr>
        <p:spPr>
          <a:xfrm>
            <a:off x="712950" y="4573125"/>
            <a:ext cx="5047200" cy="12930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sz="1800" b="1">
                <a:solidFill>
                  <a:schemeClr val="lt1"/>
                </a:solidFill>
                <a:latin typeface="Roboto"/>
                <a:ea typeface="Roboto"/>
                <a:cs typeface="Roboto"/>
                <a:sym typeface="Roboto"/>
              </a:rPr>
              <a:t>That’s why it is important for parents to keep up-to-date with issues concerning using the internet. </a:t>
            </a:r>
            <a:endParaRPr sz="1800" b="1">
              <a:solidFill>
                <a:schemeClr val="lt1"/>
              </a:solidFill>
              <a:latin typeface="Roboto"/>
              <a:ea typeface="Roboto"/>
              <a:cs typeface="Roboto"/>
              <a:sym typeface="Roboto"/>
            </a:endParaRPr>
          </a:p>
        </p:txBody>
      </p:sp>
      <p:pic>
        <p:nvPicPr>
          <p:cNvPr id="46" name="Google Shape;46;gf5d6eba3d6_0_4"/>
          <p:cNvPicPr preferRelativeResize="0"/>
          <p:nvPr/>
        </p:nvPicPr>
        <p:blipFill rotWithShape="1">
          <a:blip r:embed="rId3">
            <a:alphaModFix amt="11000"/>
          </a:blip>
          <a:srcRect b="53720"/>
          <a:stretch/>
        </p:blipFill>
        <p:spPr>
          <a:xfrm>
            <a:off x="6999400" y="2417963"/>
            <a:ext cx="3691700" cy="1708500"/>
          </a:xfrm>
          <a:prstGeom prst="rect">
            <a:avLst/>
          </a:prstGeom>
          <a:noFill/>
          <a:ln>
            <a:noFill/>
          </a:ln>
        </p:spPr>
      </p:pic>
      <p:pic>
        <p:nvPicPr>
          <p:cNvPr id="47" name="Google Shape;47;gf5d6eba3d6_0_4"/>
          <p:cNvPicPr preferRelativeResize="0"/>
          <p:nvPr/>
        </p:nvPicPr>
        <p:blipFill rotWithShape="1">
          <a:blip r:embed="rId3">
            <a:alphaModFix amt="11000"/>
          </a:blip>
          <a:srcRect t="53720"/>
          <a:stretch/>
        </p:blipFill>
        <p:spPr>
          <a:xfrm>
            <a:off x="6999400" y="4328500"/>
            <a:ext cx="3691700" cy="1708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10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childTnLst>
                                </p:cTn>
                              </p:par>
                              <p:par>
                                <p:cTn id="47" presetID="10"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3"/>
          <p:cNvSpPr txBox="1">
            <a:spLocks noGrp="1"/>
          </p:cNvSpPr>
          <p:nvPr>
            <p:ph type="body" idx="2"/>
          </p:nvPr>
        </p:nvSpPr>
        <p:spPr>
          <a:xfrm>
            <a:off x="793750" y="1230068"/>
            <a:ext cx="10604500" cy="6365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7C7777"/>
              </a:buClr>
              <a:buSzPts val="2800"/>
              <a:buNone/>
            </a:pPr>
            <a:r>
              <a:rPr lang="en-GB">
                <a:solidFill>
                  <a:schemeClr val="accent5"/>
                </a:solidFill>
              </a:rPr>
              <a:t>Did you know...</a:t>
            </a:r>
            <a:endParaRPr sz="2800" b="1"/>
          </a:p>
        </p:txBody>
      </p:sp>
      <p:sp>
        <p:nvSpPr>
          <p:cNvPr id="54" name="Google Shape;54;p3"/>
          <p:cNvSpPr txBox="1"/>
          <p:nvPr/>
        </p:nvSpPr>
        <p:spPr>
          <a:xfrm>
            <a:off x="793850" y="1411425"/>
            <a:ext cx="10604400" cy="1185300"/>
          </a:xfrm>
          <a:prstGeom prst="rect">
            <a:avLst/>
          </a:prstGeom>
          <a:noFill/>
          <a:ln>
            <a:noFill/>
          </a:ln>
        </p:spPr>
        <p:txBody>
          <a:bodyPr spcFirstLastPara="1" wrap="square" lIns="91425" tIns="91425" rIns="91425" bIns="91425" anchor="t" anchorCtr="0">
            <a:spAutoFit/>
          </a:bodyPr>
          <a:lstStyle/>
          <a:p>
            <a:pPr marL="0" marR="50800" lvl="0" indent="0" algn="ctr" rtl="0">
              <a:lnSpc>
                <a:spcPct val="115000"/>
              </a:lnSpc>
              <a:spcBef>
                <a:spcPts val="2400"/>
              </a:spcBef>
              <a:spcAft>
                <a:spcPts val="0"/>
              </a:spcAft>
              <a:buNone/>
            </a:pPr>
            <a:r>
              <a:rPr lang="en-GB" sz="2000" b="1" dirty="0">
                <a:solidFill>
                  <a:schemeClr val="accent2"/>
                </a:solidFill>
                <a:latin typeface="Roboto"/>
                <a:ea typeface="Roboto"/>
                <a:cs typeface="Roboto"/>
                <a:sym typeface="Roboto"/>
              </a:rPr>
              <a:t>Online harms involving children are increasing year-on-year?</a:t>
            </a:r>
            <a:br>
              <a:rPr lang="en-GB" sz="2000" b="1" dirty="0">
                <a:solidFill>
                  <a:schemeClr val="accent2"/>
                </a:solidFill>
                <a:latin typeface="Roboto"/>
                <a:ea typeface="Roboto"/>
                <a:cs typeface="Roboto"/>
                <a:sym typeface="Roboto"/>
              </a:rPr>
            </a:br>
            <a:r>
              <a:rPr lang="en-GB" sz="2000" b="1" dirty="0">
                <a:solidFill>
                  <a:schemeClr val="accent2"/>
                </a:solidFill>
                <a:latin typeface="Roboto"/>
                <a:ea typeface="Roboto"/>
                <a:cs typeface="Roboto"/>
                <a:sym typeface="Roboto"/>
              </a:rPr>
              <a:t>According to the NSPCC...</a:t>
            </a:r>
            <a:endParaRPr sz="2000" b="1" dirty="0">
              <a:solidFill>
                <a:schemeClr val="accent2"/>
              </a:solidFill>
              <a:latin typeface="Roboto"/>
              <a:ea typeface="Roboto"/>
              <a:cs typeface="Roboto"/>
              <a:sym typeface="Roboto"/>
            </a:endParaRPr>
          </a:p>
          <a:p>
            <a:pPr marL="0" lvl="0" indent="0" algn="l" rtl="0">
              <a:spcBef>
                <a:spcPts val="600"/>
              </a:spcBef>
              <a:spcAft>
                <a:spcPts val="0"/>
              </a:spcAft>
              <a:buNone/>
            </a:pPr>
            <a:endParaRPr dirty="0"/>
          </a:p>
        </p:txBody>
      </p:sp>
      <p:sp>
        <p:nvSpPr>
          <p:cNvPr id="55" name="Google Shape;55;p3"/>
          <p:cNvSpPr txBox="1"/>
          <p:nvPr/>
        </p:nvSpPr>
        <p:spPr>
          <a:xfrm>
            <a:off x="1263925" y="3924000"/>
            <a:ext cx="3000000" cy="1908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a:solidFill>
                  <a:schemeClr val="accent2"/>
                </a:solidFill>
                <a:latin typeface="Roboto"/>
                <a:ea typeface="Roboto"/>
                <a:cs typeface="Roboto"/>
                <a:sym typeface="Roboto"/>
              </a:rPr>
              <a:t> of primary-age children said they had been sent or shown a naked or semi-naked picture or video by an adult.</a:t>
            </a:r>
            <a:endParaRPr sz="2000" b="1">
              <a:solidFill>
                <a:schemeClr val="accent2"/>
              </a:solidFill>
              <a:latin typeface="Roboto"/>
              <a:ea typeface="Roboto"/>
              <a:cs typeface="Roboto"/>
              <a:sym typeface="Roboto"/>
            </a:endParaRPr>
          </a:p>
        </p:txBody>
      </p:sp>
      <p:sp>
        <p:nvSpPr>
          <p:cNvPr id="56" name="Google Shape;56;p3"/>
          <p:cNvSpPr txBox="1"/>
          <p:nvPr/>
        </p:nvSpPr>
        <p:spPr>
          <a:xfrm>
            <a:off x="1839625" y="2644050"/>
            <a:ext cx="18486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0">
                <a:solidFill>
                  <a:schemeClr val="accent4"/>
                </a:solidFill>
              </a:rPr>
              <a:t>4%</a:t>
            </a:r>
            <a:endParaRPr sz="9000">
              <a:solidFill>
                <a:schemeClr val="accent4"/>
              </a:solidFill>
            </a:endParaRPr>
          </a:p>
        </p:txBody>
      </p:sp>
      <p:sp>
        <p:nvSpPr>
          <p:cNvPr id="57" name="Google Shape;57;p3"/>
          <p:cNvSpPr txBox="1"/>
          <p:nvPr/>
        </p:nvSpPr>
        <p:spPr>
          <a:xfrm>
            <a:off x="5171700" y="2644050"/>
            <a:ext cx="18486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0" dirty="0">
                <a:solidFill>
                  <a:schemeClr val="accent4"/>
                </a:solidFill>
              </a:rPr>
              <a:t>6%</a:t>
            </a:r>
            <a:endParaRPr sz="9000" dirty="0">
              <a:solidFill>
                <a:schemeClr val="accent4"/>
              </a:solidFill>
            </a:endParaRPr>
          </a:p>
        </p:txBody>
      </p:sp>
      <p:sp>
        <p:nvSpPr>
          <p:cNvPr id="58" name="Google Shape;58;p3"/>
          <p:cNvSpPr txBox="1"/>
          <p:nvPr/>
        </p:nvSpPr>
        <p:spPr>
          <a:xfrm>
            <a:off x="4596000" y="3924000"/>
            <a:ext cx="3000000" cy="1908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a:solidFill>
                  <a:schemeClr val="accent2"/>
                </a:solidFill>
                <a:latin typeface="Roboto"/>
                <a:ea typeface="Roboto"/>
                <a:cs typeface="Roboto"/>
                <a:sym typeface="Roboto"/>
              </a:rPr>
              <a:t> of primary-age children who live stream said they had been asked to change or remove an item of clothing.</a:t>
            </a:r>
            <a:endParaRPr sz="2000" b="1">
              <a:solidFill>
                <a:schemeClr val="accent2"/>
              </a:solidFill>
              <a:latin typeface="Roboto"/>
              <a:ea typeface="Roboto"/>
              <a:cs typeface="Roboto"/>
              <a:sym typeface="Roboto"/>
            </a:endParaRPr>
          </a:p>
        </p:txBody>
      </p:sp>
      <p:sp>
        <p:nvSpPr>
          <p:cNvPr id="59" name="Google Shape;59;p3"/>
          <p:cNvSpPr txBox="1"/>
          <p:nvPr/>
        </p:nvSpPr>
        <p:spPr>
          <a:xfrm>
            <a:off x="8021750" y="3924000"/>
            <a:ext cx="3000000" cy="1908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a:solidFill>
                  <a:schemeClr val="accent2"/>
                </a:solidFill>
                <a:latin typeface="Roboto"/>
                <a:ea typeface="Roboto"/>
                <a:cs typeface="Roboto"/>
                <a:sym typeface="Roboto"/>
              </a:rPr>
              <a:t> of primary-age children said they had seen content that encouraged people to hurt themselves.</a:t>
            </a:r>
            <a:endParaRPr sz="2000" b="1">
              <a:solidFill>
                <a:schemeClr val="accent2"/>
              </a:solidFill>
              <a:latin typeface="Roboto"/>
              <a:ea typeface="Roboto"/>
              <a:cs typeface="Roboto"/>
              <a:sym typeface="Roboto"/>
            </a:endParaRPr>
          </a:p>
        </p:txBody>
      </p:sp>
      <p:sp>
        <p:nvSpPr>
          <p:cNvPr id="60" name="Google Shape;60;p3"/>
          <p:cNvSpPr txBox="1"/>
          <p:nvPr/>
        </p:nvSpPr>
        <p:spPr>
          <a:xfrm>
            <a:off x="8354250" y="2644050"/>
            <a:ext cx="25053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0" dirty="0">
                <a:solidFill>
                  <a:schemeClr val="accent4"/>
                </a:solidFill>
              </a:rPr>
              <a:t>16%</a:t>
            </a:r>
            <a:endParaRPr sz="90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childTnLst>
                                </p:cTn>
                              </p:par>
                              <p:par>
                                <p:cTn id="13" presetID="10"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10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1000"/>
                                        <p:tgtEl>
                                          <p:spTgt spid="57"/>
                                        </p:tgtEl>
                                      </p:cBhvr>
                                    </p:animEffect>
                                  </p:childTnLst>
                                </p:cTn>
                              </p:par>
                              <p:par>
                                <p:cTn id="21" presetID="10"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10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1000"/>
                                        <p:tgtEl>
                                          <p:spTgt spid="59"/>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body" idx="1"/>
          </p:nvPr>
        </p:nvSpPr>
        <p:spPr>
          <a:xfrm>
            <a:off x="327125" y="2701175"/>
            <a:ext cx="10116900" cy="421500"/>
          </a:xfrm>
          <a:prstGeom prst="rect">
            <a:avLst/>
          </a:prstGeom>
          <a:noFill/>
          <a:ln>
            <a:noFill/>
          </a:ln>
        </p:spPr>
        <p:txBody>
          <a:bodyPr spcFirstLastPara="1" wrap="square" lIns="91425" tIns="45700" rIns="91425" bIns="45700" anchor="t" anchorCtr="0">
            <a:noAutofit/>
          </a:bodyPr>
          <a:lstStyle/>
          <a:p>
            <a:pPr marL="285750" lvl="0" indent="-171450" algn="l" rtl="0">
              <a:lnSpc>
                <a:spcPct val="90000"/>
              </a:lnSpc>
              <a:spcBef>
                <a:spcPts val="0"/>
              </a:spcBef>
              <a:spcAft>
                <a:spcPts val="0"/>
              </a:spcAft>
              <a:buClr>
                <a:srgbClr val="000000"/>
              </a:buClr>
              <a:buSzPts val="1800"/>
              <a:buFont typeface="Arial"/>
              <a:buNone/>
            </a:pPr>
            <a:r>
              <a:rPr lang="en-GB" b="1">
                <a:latin typeface="Roboto"/>
                <a:ea typeface="Roboto"/>
                <a:cs typeface="Roboto"/>
                <a:sym typeface="Roboto"/>
              </a:rPr>
              <a:t>This presentation covers:</a:t>
            </a:r>
            <a:endParaRPr b="1">
              <a:latin typeface="Roboto"/>
              <a:ea typeface="Roboto"/>
              <a:cs typeface="Roboto"/>
              <a:sym typeface="Roboto"/>
            </a:endParaRPr>
          </a:p>
        </p:txBody>
      </p:sp>
      <p:sp>
        <p:nvSpPr>
          <p:cNvPr id="67" name="Google Shape;67;p4"/>
          <p:cNvSpPr txBox="1">
            <a:spLocks noGrp="1"/>
          </p:cNvSpPr>
          <p:nvPr>
            <p:ph type="body" idx="2"/>
          </p:nvPr>
        </p:nvSpPr>
        <p:spPr>
          <a:xfrm>
            <a:off x="793800" y="1519679"/>
            <a:ext cx="10604400" cy="100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dirty="0">
                <a:solidFill>
                  <a:schemeClr val="accent5"/>
                </a:solidFill>
              </a:rPr>
              <a:t>Which is why it’s important to understand the risks children and young people may face online.</a:t>
            </a:r>
            <a:endParaRPr sz="2800" b="1" dirty="0">
              <a:solidFill>
                <a:schemeClr val="accent5"/>
              </a:solidFill>
            </a:endParaRPr>
          </a:p>
        </p:txBody>
      </p:sp>
      <p:sp>
        <p:nvSpPr>
          <p:cNvPr id="68" name="Google Shape;68;p4"/>
          <p:cNvSpPr/>
          <p:nvPr/>
        </p:nvSpPr>
        <p:spPr>
          <a:xfrm>
            <a:off x="537875" y="32967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Where these risks are present</a:t>
            </a:r>
            <a:endParaRPr>
              <a:solidFill>
                <a:schemeClr val="dk1"/>
              </a:solidFill>
            </a:endParaRPr>
          </a:p>
        </p:txBody>
      </p:sp>
      <p:sp>
        <p:nvSpPr>
          <p:cNvPr id="69" name="Google Shape;69;p4"/>
          <p:cNvSpPr/>
          <p:nvPr/>
        </p:nvSpPr>
        <p:spPr>
          <a:xfrm>
            <a:off x="537875" y="39841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What the risks are</a:t>
            </a:r>
            <a:endParaRPr>
              <a:solidFill>
                <a:schemeClr val="dk1"/>
              </a:solidFill>
            </a:endParaRPr>
          </a:p>
        </p:txBody>
      </p:sp>
      <p:sp>
        <p:nvSpPr>
          <p:cNvPr id="70" name="Google Shape;70;p4"/>
          <p:cNvSpPr/>
          <p:nvPr/>
        </p:nvSpPr>
        <p:spPr>
          <a:xfrm>
            <a:off x="537875" y="4660250"/>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How these affect children and young people</a:t>
            </a:r>
            <a:endParaRPr>
              <a:solidFill>
                <a:schemeClr val="dk1"/>
              </a:solidFill>
            </a:endParaRPr>
          </a:p>
        </p:txBody>
      </p:sp>
      <p:sp>
        <p:nvSpPr>
          <p:cNvPr id="71" name="Google Shape;71;p4"/>
          <p:cNvSpPr/>
          <p:nvPr/>
        </p:nvSpPr>
        <p:spPr>
          <a:xfrm>
            <a:off x="537875" y="533632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Spotting something wrong</a:t>
            </a:r>
            <a:endParaRPr>
              <a:solidFill>
                <a:schemeClr val="dk1"/>
              </a:solidFill>
            </a:endParaRPr>
          </a:p>
        </p:txBody>
      </p:sp>
      <p:sp>
        <p:nvSpPr>
          <p:cNvPr id="72" name="Google Shape;72;p4"/>
          <p:cNvSpPr/>
          <p:nvPr/>
        </p:nvSpPr>
        <p:spPr>
          <a:xfrm>
            <a:off x="6218825" y="32967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Talking about online safety</a:t>
            </a:r>
            <a:endParaRPr>
              <a:solidFill>
                <a:schemeClr val="dk1"/>
              </a:solidFill>
            </a:endParaRPr>
          </a:p>
        </p:txBody>
      </p:sp>
      <p:sp>
        <p:nvSpPr>
          <p:cNvPr id="73" name="Google Shape;73;p4"/>
          <p:cNvSpPr/>
          <p:nvPr/>
        </p:nvSpPr>
        <p:spPr>
          <a:xfrm>
            <a:off x="6218825" y="39841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2"/>
                </a:solidFill>
                <a:latin typeface="Roboto"/>
                <a:ea typeface="Roboto"/>
                <a:cs typeface="Roboto"/>
                <a:sym typeface="Roboto"/>
              </a:rPr>
              <a:t>Reporting concerns</a:t>
            </a:r>
            <a:endParaRPr>
              <a:solidFill>
                <a:schemeClr val="dk2"/>
              </a:solidFill>
            </a:endParaRPr>
          </a:p>
        </p:txBody>
      </p:sp>
      <p:sp>
        <p:nvSpPr>
          <p:cNvPr id="74" name="Google Shape;74;p4"/>
          <p:cNvSpPr/>
          <p:nvPr/>
        </p:nvSpPr>
        <p:spPr>
          <a:xfrm>
            <a:off x="6218825" y="46715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Minimising the risks</a:t>
            </a:r>
            <a:endParaRPr>
              <a:solidFill>
                <a:schemeClr val="dk1"/>
              </a:solidFill>
            </a:endParaRPr>
          </a:p>
        </p:txBody>
      </p:sp>
      <p:sp>
        <p:nvSpPr>
          <p:cNvPr id="75" name="Google Shape;75;p4"/>
          <p:cNvSpPr/>
          <p:nvPr/>
        </p:nvSpPr>
        <p:spPr>
          <a:xfrm>
            <a:off x="6218825" y="5358975"/>
            <a:ext cx="5332500" cy="513300"/>
          </a:xfrm>
          <a:prstGeom prst="rect">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dk1"/>
                </a:solidFill>
                <a:latin typeface="Roboto"/>
                <a:ea typeface="Roboto"/>
                <a:cs typeface="Roboto"/>
                <a:sym typeface="Roboto"/>
              </a:rPr>
              <a:t>Setting a good example</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p:tgtEl>
                                          <p:spTgt spid="6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1000"/>
                                        <p:tgtEl>
                                          <p:spTgt spid="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10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10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gf5d6eba3d6_0_56"/>
          <p:cNvPicPr preferRelativeResize="0"/>
          <p:nvPr/>
        </p:nvPicPr>
        <p:blipFill>
          <a:blip r:embed="rId3">
            <a:alphaModFix amt="10000"/>
          </a:blip>
          <a:stretch>
            <a:fillRect/>
          </a:stretch>
        </p:blipFill>
        <p:spPr>
          <a:xfrm>
            <a:off x="3098700" y="3111775"/>
            <a:ext cx="3070300" cy="3070300"/>
          </a:xfrm>
          <a:prstGeom prst="rect">
            <a:avLst/>
          </a:prstGeom>
          <a:noFill/>
          <a:ln>
            <a:noFill/>
          </a:ln>
        </p:spPr>
      </p:pic>
      <p:sp>
        <p:nvSpPr>
          <p:cNvPr id="82" name="Google Shape;82;gf5d6eba3d6_0_56"/>
          <p:cNvSpPr txBox="1">
            <a:spLocks noGrp="1"/>
          </p:cNvSpPr>
          <p:nvPr>
            <p:ph type="body" idx="2"/>
          </p:nvPr>
        </p:nvSpPr>
        <p:spPr>
          <a:xfrm>
            <a:off x="793788" y="1573564"/>
            <a:ext cx="10604400" cy="636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GB">
                <a:solidFill>
                  <a:schemeClr val="accent5"/>
                </a:solidFill>
                <a:latin typeface="Roboto"/>
                <a:ea typeface="Roboto"/>
                <a:cs typeface="Roboto"/>
                <a:sym typeface="Roboto"/>
              </a:rPr>
              <a:t>Where online safety risks may be present</a:t>
            </a:r>
            <a:endParaRPr>
              <a:solidFill>
                <a:schemeClr val="accent5"/>
              </a:solidFill>
              <a:latin typeface="Roboto"/>
              <a:ea typeface="Roboto"/>
              <a:cs typeface="Roboto"/>
              <a:sym typeface="Roboto"/>
            </a:endParaRPr>
          </a:p>
        </p:txBody>
      </p:sp>
      <p:sp>
        <p:nvSpPr>
          <p:cNvPr id="83" name="Google Shape;83;gf5d6eba3d6_0_56"/>
          <p:cNvSpPr txBox="1"/>
          <p:nvPr/>
        </p:nvSpPr>
        <p:spPr>
          <a:xfrm>
            <a:off x="1248375" y="4179650"/>
            <a:ext cx="34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4" name="Google Shape;84;gf5d6eba3d6_0_56"/>
          <p:cNvSpPr txBox="1"/>
          <p:nvPr/>
        </p:nvSpPr>
        <p:spPr>
          <a:xfrm>
            <a:off x="689025" y="2549025"/>
            <a:ext cx="4539600" cy="370611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Clr>
                <a:schemeClr val="dk1"/>
              </a:buClr>
              <a:buSzPts val="1100"/>
              <a:buFont typeface="Arial"/>
              <a:buNone/>
            </a:pPr>
            <a:r>
              <a:rPr lang="en-GB" sz="2100" b="1" dirty="0">
                <a:solidFill>
                  <a:schemeClr val="dk1"/>
                </a:solidFill>
                <a:latin typeface="Roboto"/>
                <a:ea typeface="Roboto"/>
                <a:cs typeface="Roboto"/>
                <a:sym typeface="Roboto"/>
              </a:rPr>
              <a:t>                     Messaging platforms</a:t>
            </a:r>
            <a:r>
              <a:rPr lang="en-GB" sz="2100" dirty="0">
                <a:solidFill>
                  <a:schemeClr val="dk1"/>
                </a:solidFill>
                <a:latin typeface="Roboto"/>
                <a:ea typeface="Roboto"/>
                <a:cs typeface="Roboto"/>
                <a:sym typeface="Roboto"/>
              </a:rPr>
              <a:t>:  </a:t>
            </a:r>
            <a:br>
              <a:rPr lang="en-GB" sz="2100" dirty="0">
                <a:solidFill>
                  <a:schemeClr val="dk1"/>
                </a:solidFill>
                <a:latin typeface="Roboto"/>
                <a:ea typeface="Roboto"/>
                <a:cs typeface="Roboto"/>
                <a:sym typeface="Roboto"/>
              </a:rPr>
            </a:br>
            <a:r>
              <a:rPr lang="en-GB" sz="2100" dirty="0">
                <a:solidFill>
                  <a:schemeClr val="dk1"/>
                </a:solidFill>
                <a:latin typeface="Roboto"/>
                <a:ea typeface="Roboto"/>
                <a:cs typeface="Roboto"/>
                <a:sym typeface="Roboto"/>
              </a:rPr>
              <a:t>                     children and young people can talk to others via various different messaging platforms, even email. This could be via text-based messaging, video chatting, e.g. using a webcam, or in chat rooms.</a:t>
            </a:r>
            <a:endParaRPr dirty="0"/>
          </a:p>
        </p:txBody>
      </p:sp>
      <p:sp>
        <p:nvSpPr>
          <p:cNvPr id="85" name="Google Shape;85;gf5d6eba3d6_0_56"/>
          <p:cNvSpPr txBox="1"/>
          <p:nvPr/>
        </p:nvSpPr>
        <p:spPr>
          <a:xfrm>
            <a:off x="6874175" y="2549025"/>
            <a:ext cx="4610100" cy="370611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Clr>
                <a:schemeClr val="dk1"/>
              </a:buClr>
              <a:buSzPts val="1100"/>
              <a:buFont typeface="Arial"/>
              <a:buNone/>
            </a:pPr>
            <a:r>
              <a:rPr lang="en-GB" sz="2100" b="1" dirty="0">
                <a:solidFill>
                  <a:schemeClr val="dk1"/>
                </a:solidFill>
                <a:latin typeface="Roboto"/>
                <a:ea typeface="Roboto"/>
                <a:cs typeface="Roboto"/>
                <a:sym typeface="Roboto"/>
              </a:rPr>
              <a:t>                  Gaming</a:t>
            </a:r>
            <a:r>
              <a:rPr lang="en-GB" sz="2100" dirty="0">
                <a:solidFill>
                  <a:schemeClr val="dk1"/>
                </a:solidFill>
                <a:latin typeface="Roboto"/>
                <a:ea typeface="Roboto"/>
                <a:cs typeface="Roboto"/>
                <a:sym typeface="Roboto"/>
              </a:rPr>
              <a:t>: online gaming is</a:t>
            </a:r>
            <a:br>
              <a:rPr lang="en-GB" sz="2100" dirty="0">
                <a:solidFill>
                  <a:schemeClr val="dk1"/>
                </a:solidFill>
                <a:latin typeface="Roboto"/>
                <a:ea typeface="Roboto"/>
                <a:cs typeface="Roboto"/>
                <a:sym typeface="Roboto"/>
              </a:rPr>
            </a:br>
            <a:r>
              <a:rPr lang="en-GB" sz="2100" dirty="0">
                <a:solidFill>
                  <a:schemeClr val="dk1"/>
                </a:solidFill>
                <a:latin typeface="Roboto"/>
                <a:ea typeface="Roboto"/>
                <a:cs typeface="Roboto"/>
                <a:sym typeface="Roboto"/>
              </a:rPr>
              <a:t>                  increasingly popular and can be accessed via computers,  mobile devices and games consoles. Children and young people are able to chat and share with others, even those they do not know.</a:t>
            </a:r>
            <a:endParaRPr dirty="0"/>
          </a:p>
        </p:txBody>
      </p:sp>
      <p:pic>
        <p:nvPicPr>
          <p:cNvPr id="86" name="Google Shape;86;gf5d6eba3d6_0_56"/>
          <p:cNvPicPr preferRelativeResize="0"/>
          <p:nvPr/>
        </p:nvPicPr>
        <p:blipFill>
          <a:blip r:embed="rId3">
            <a:alphaModFix/>
          </a:blip>
          <a:stretch>
            <a:fillRect/>
          </a:stretch>
        </p:blipFill>
        <p:spPr>
          <a:xfrm>
            <a:off x="1090625" y="2460000"/>
            <a:ext cx="1032775" cy="1032775"/>
          </a:xfrm>
          <a:prstGeom prst="rect">
            <a:avLst/>
          </a:prstGeom>
          <a:noFill/>
          <a:ln>
            <a:noFill/>
          </a:ln>
        </p:spPr>
      </p:pic>
      <p:pic>
        <p:nvPicPr>
          <p:cNvPr id="87" name="Google Shape;87;gf5d6eba3d6_0_56"/>
          <p:cNvPicPr preferRelativeResize="0"/>
          <p:nvPr/>
        </p:nvPicPr>
        <p:blipFill>
          <a:blip r:embed="rId4">
            <a:alphaModFix amt="11000"/>
          </a:blip>
          <a:stretch>
            <a:fillRect/>
          </a:stretch>
        </p:blipFill>
        <p:spPr>
          <a:xfrm>
            <a:off x="8773125" y="3026649"/>
            <a:ext cx="3240550" cy="3240550"/>
          </a:xfrm>
          <a:prstGeom prst="rect">
            <a:avLst/>
          </a:prstGeom>
          <a:noFill/>
          <a:ln>
            <a:noFill/>
          </a:ln>
        </p:spPr>
      </p:pic>
      <p:pic>
        <p:nvPicPr>
          <p:cNvPr id="88" name="Google Shape;88;gf5d6eba3d6_0_56"/>
          <p:cNvPicPr preferRelativeResize="0"/>
          <p:nvPr/>
        </p:nvPicPr>
        <p:blipFill>
          <a:blip r:embed="rId4">
            <a:alphaModFix/>
          </a:blip>
          <a:stretch>
            <a:fillRect/>
          </a:stretch>
        </p:blipFill>
        <p:spPr>
          <a:xfrm>
            <a:off x="6912050" y="2396624"/>
            <a:ext cx="1118025" cy="1118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10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childTnLst>
                                </p:cTn>
                              </p:par>
                              <p:par>
                                <p:cTn id="14" presetID="10" presetClass="entr" presetSubtype="0" fill="hold"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1000"/>
                                        <p:tgtEl>
                                          <p:spTgt spid="86"/>
                                        </p:tgtEl>
                                      </p:cBhvr>
                                    </p:animEffect>
                                  </p:childTnLst>
                                </p:cTn>
                              </p:par>
                              <p:par>
                                <p:cTn id="17" presetID="10"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1000"/>
                                        <p:tgtEl>
                                          <p:spTgt spid="8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1000"/>
                                        <p:tgtEl>
                                          <p:spTgt spid="85"/>
                                        </p:tgtEl>
                                      </p:cBhvr>
                                    </p:animEffect>
                                  </p:childTnLst>
                                </p:cTn>
                              </p:par>
                              <p:par>
                                <p:cTn id="25" presetID="10"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childTnLst>
                                </p:cTn>
                              </p:par>
                              <p:par>
                                <p:cTn id="28" presetID="10" presetClass="entr" presetSubtype="0" fill="hold" nodeType="with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gf5d6eba3d6_0_81"/>
          <p:cNvPicPr preferRelativeResize="0"/>
          <p:nvPr/>
        </p:nvPicPr>
        <p:blipFill>
          <a:blip r:embed="rId3">
            <a:alphaModFix amt="10000"/>
          </a:blip>
          <a:stretch>
            <a:fillRect/>
          </a:stretch>
        </p:blipFill>
        <p:spPr>
          <a:xfrm>
            <a:off x="8536425" y="3102450"/>
            <a:ext cx="3420900" cy="3420900"/>
          </a:xfrm>
          <a:prstGeom prst="rect">
            <a:avLst/>
          </a:prstGeom>
          <a:noFill/>
          <a:ln>
            <a:noFill/>
          </a:ln>
        </p:spPr>
      </p:pic>
      <p:pic>
        <p:nvPicPr>
          <p:cNvPr id="95" name="Google Shape;95;gf5d6eba3d6_0_81"/>
          <p:cNvPicPr preferRelativeResize="0"/>
          <p:nvPr/>
        </p:nvPicPr>
        <p:blipFill>
          <a:blip r:embed="rId4">
            <a:alphaModFix amt="10000"/>
          </a:blip>
          <a:stretch>
            <a:fillRect/>
          </a:stretch>
        </p:blipFill>
        <p:spPr>
          <a:xfrm>
            <a:off x="3131125" y="3075313"/>
            <a:ext cx="3143225" cy="3143225"/>
          </a:xfrm>
          <a:prstGeom prst="rect">
            <a:avLst/>
          </a:prstGeom>
          <a:noFill/>
          <a:ln>
            <a:noFill/>
          </a:ln>
        </p:spPr>
      </p:pic>
      <p:sp>
        <p:nvSpPr>
          <p:cNvPr id="96" name="Google Shape;96;gf5d6eba3d6_0_81"/>
          <p:cNvSpPr txBox="1">
            <a:spLocks noGrp="1"/>
          </p:cNvSpPr>
          <p:nvPr>
            <p:ph type="body" idx="2"/>
          </p:nvPr>
        </p:nvSpPr>
        <p:spPr>
          <a:xfrm>
            <a:off x="793800" y="1574223"/>
            <a:ext cx="10604400" cy="636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GB">
                <a:solidFill>
                  <a:schemeClr val="accent5"/>
                </a:solidFill>
                <a:latin typeface="Roboto"/>
                <a:ea typeface="Roboto"/>
                <a:cs typeface="Roboto"/>
                <a:sym typeface="Roboto"/>
              </a:rPr>
              <a:t>Where online safety risks may be present</a:t>
            </a:r>
            <a:endParaRPr>
              <a:solidFill>
                <a:schemeClr val="accent5"/>
              </a:solidFill>
              <a:latin typeface="Roboto"/>
              <a:ea typeface="Roboto"/>
              <a:cs typeface="Roboto"/>
              <a:sym typeface="Roboto"/>
            </a:endParaRPr>
          </a:p>
        </p:txBody>
      </p:sp>
      <p:sp>
        <p:nvSpPr>
          <p:cNvPr id="97" name="Google Shape;97;gf5d6eba3d6_0_81"/>
          <p:cNvSpPr txBox="1"/>
          <p:nvPr/>
        </p:nvSpPr>
        <p:spPr>
          <a:xfrm>
            <a:off x="1248375" y="4179650"/>
            <a:ext cx="34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8" name="Google Shape;98;gf5d6eba3d6_0_81"/>
          <p:cNvSpPr txBox="1"/>
          <p:nvPr/>
        </p:nvSpPr>
        <p:spPr>
          <a:xfrm>
            <a:off x="679150" y="2263275"/>
            <a:ext cx="5112050" cy="419086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dirty="0">
                <a:solidFill>
                  <a:schemeClr val="dk1"/>
                </a:solidFill>
                <a:latin typeface="Roboto"/>
                <a:ea typeface="Roboto"/>
                <a:cs typeface="Roboto"/>
                <a:sym typeface="Roboto"/>
              </a:rPr>
              <a:t>                     Social media</a:t>
            </a:r>
            <a:r>
              <a:rPr lang="en-GB" sz="2100" dirty="0">
                <a:solidFill>
                  <a:schemeClr val="dk1"/>
                </a:solidFill>
                <a:latin typeface="Roboto"/>
                <a:ea typeface="Roboto"/>
                <a:cs typeface="Roboto"/>
                <a:sym typeface="Roboto"/>
              </a:rPr>
              <a:t>: as well as </a:t>
            </a:r>
            <a:br>
              <a:rPr lang="en-GB" sz="2100" dirty="0">
                <a:solidFill>
                  <a:schemeClr val="dk1"/>
                </a:solidFill>
                <a:latin typeface="Roboto"/>
                <a:ea typeface="Roboto"/>
                <a:cs typeface="Roboto"/>
                <a:sym typeface="Roboto"/>
              </a:rPr>
            </a:br>
            <a:r>
              <a:rPr lang="en-GB" sz="2100" dirty="0">
                <a:solidFill>
                  <a:schemeClr val="dk1"/>
                </a:solidFill>
                <a:latin typeface="Roboto"/>
                <a:ea typeface="Roboto"/>
                <a:cs typeface="Roboto"/>
                <a:sym typeface="Roboto"/>
              </a:rPr>
              <a:t>                     the risk of being exposed to inappropriate material from others, social media platforms like Facebook and Instagram allow children and young people to share information about themselves, including pictures, with both friends and strangers.</a:t>
            </a:r>
            <a:endParaRPr dirty="0"/>
          </a:p>
        </p:txBody>
      </p:sp>
      <p:sp>
        <p:nvSpPr>
          <p:cNvPr id="99" name="Google Shape;99;gf5d6eba3d6_0_81"/>
          <p:cNvSpPr txBox="1"/>
          <p:nvPr/>
        </p:nvSpPr>
        <p:spPr>
          <a:xfrm>
            <a:off x="6874175" y="2234700"/>
            <a:ext cx="4610100" cy="370611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2100" b="1" dirty="0">
                <a:solidFill>
                  <a:schemeClr val="dk1"/>
                </a:solidFill>
                <a:latin typeface="Roboto"/>
                <a:ea typeface="Roboto"/>
                <a:cs typeface="Roboto"/>
                <a:sym typeface="Roboto"/>
              </a:rPr>
              <a:t>                   Content sharing </a:t>
            </a:r>
            <a:br>
              <a:rPr lang="en-GB" sz="2100" b="1" dirty="0">
                <a:solidFill>
                  <a:schemeClr val="dk1"/>
                </a:solidFill>
                <a:latin typeface="Roboto"/>
                <a:ea typeface="Roboto"/>
                <a:cs typeface="Roboto"/>
                <a:sym typeface="Roboto"/>
              </a:rPr>
            </a:br>
            <a:r>
              <a:rPr lang="en-GB" sz="2100" b="1" dirty="0">
                <a:solidFill>
                  <a:schemeClr val="dk1"/>
                </a:solidFill>
                <a:latin typeface="Roboto"/>
                <a:ea typeface="Roboto"/>
                <a:cs typeface="Roboto"/>
                <a:sym typeface="Roboto"/>
              </a:rPr>
              <a:t>                   platforms</a:t>
            </a:r>
            <a:r>
              <a:rPr lang="en-GB" sz="2100" dirty="0">
                <a:solidFill>
                  <a:schemeClr val="dk1"/>
                </a:solidFill>
                <a:latin typeface="Roboto"/>
                <a:ea typeface="Roboto"/>
                <a:cs typeface="Roboto"/>
                <a:sym typeface="Roboto"/>
              </a:rPr>
              <a:t>: platforms like YouTube and TikTok are content-sharing platforms. This means that children and young people may be at risk of being exposed to harmful material, scams and overspending.</a:t>
            </a:r>
            <a:endParaRPr sz="2100" b="1" dirty="0">
              <a:solidFill>
                <a:schemeClr val="dk1"/>
              </a:solidFill>
              <a:latin typeface="Roboto"/>
              <a:ea typeface="Roboto"/>
              <a:cs typeface="Roboto"/>
              <a:sym typeface="Roboto"/>
            </a:endParaRPr>
          </a:p>
        </p:txBody>
      </p:sp>
      <p:pic>
        <p:nvPicPr>
          <p:cNvPr id="100" name="Google Shape;100;gf5d6eba3d6_0_81"/>
          <p:cNvPicPr preferRelativeResize="0"/>
          <p:nvPr/>
        </p:nvPicPr>
        <p:blipFill>
          <a:blip r:embed="rId4">
            <a:alphaModFix/>
          </a:blip>
          <a:stretch>
            <a:fillRect/>
          </a:stretch>
        </p:blipFill>
        <p:spPr>
          <a:xfrm>
            <a:off x="971837" y="2425200"/>
            <a:ext cx="1029075" cy="1029075"/>
          </a:xfrm>
          <a:prstGeom prst="rect">
            <a:avLst/>
          </a:prstGeom>
          <a:noFill/>
          <a:ln>
            <a:noFill/>
          </a:ln>
        </p:spPr>
      </p:pic>
      <p:pic>
        <p:nvPicPr>
          <p:cNvPr id="101" name="Google Shape;101;gf5d6eba3d6_0_81"/>
          <p:cNvPicPr preferRelativeResize="0"/>
          <p:nvPr/>
        </p:nvPicPr>
        <p:blipFill>
          <a:blip r:embed="rId3">
            <a:alphaModFix/>
          </a:blip>
          <a:stretch>
            <a:fillRect/>
          </a:stretch>
        </p:blipFill>
        <p:spPr>
          <a:xfrm>
            <a:off x="7184275" y="2549025"/>
            <a:ext cx="784300" cy="784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par>
                                <p:cTn id="8" presetID="10" presetClass="entr" presetSubtype="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1000"/>
                                        <p:tgtEl>
                                          <p:spTgt spid="97"/>
                                        </p:tgtEl>
                                      </p:cBhvr>
                                    </p:animEffect>
                                  </p:childTnLst>
                                </p:cTn>
                              </p:par>
                              <p:par>
                                <p:cTn id="11" presetID="10" presetClass="entr" presetSubtype="0"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1000"/>
                                        <p:tgtEl>
                                          <p:spTgt spid="98"/>
                                        </p:tgtEl>
                                      </p:cBhvr>
                                    </p:animEffect>
                                  </p:childTnLst>
                                </p:cTn>
                              </p:par>
                              <p:par>
                                <p:cTn id="14" presetID="10" presetClass="entr" presetSubtype="0" fill="hold"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10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fade">
                                      <p:cBhvr>
                                        <p:cTn id="21" dur="1000"/>
                                        <p:tgtEl>
                                          <p:spTgt spid="94"/>
                                        </p:tgtEl>
                                      </p:cBhvr>
                                    </p:animEffect>
                                  </p:childTnLst>
                                </p:cTn>
                              </p:par>
                              <p:par>
                                <p:cTn id="22" presetID="10" presetClass="entr" presetSubtype="0" fill="hold"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1000"/>
                                        <p:tgtEl>
                                          <p:spTgt spid="99"/>
                                        </p:tgtEl>
                                      </p:cBhvr>
                                    </p:animEffect>
                                  </p:childTnLst>
                                </p:cTn>
                              </p:par>
                              <p:par>
                                <p:cTn id="25" presetID="10" presetClass="entr" presetSubtype="0" fill="hold"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f5d6eba3d6_0_97"/>
          <p:cNvSpPr/>
          <p:nvPr/>
        </p:nvSpPr>
        <p:spPr>
          <a:xfrm>
            <a:off x="5703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gf5d6eba3d6_0_97"/>
          <p:cNvSpPr txBox="1">
            <a:spLocks noGrp="1"/>
          </p:cNvSpPr>
          <p:nvPr>
            <p:ph type="body" idx="2"/>
          </p:nvPr>
        </p:nvSpPr>
        <p:spPr>
          <a:xfrm>
            <a:off x="793750" y="1579348"/>
            <a:ext cx="10604400" cy="636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sz="2800" dirty="0">
                <a:solidFill>
                  <a:schemeClr val="accent6"/>
                </a:solidFill>
                <a:latin typeface="Roboto"/>
                <a:ea typeface="Roboto"/>
                <a:cs typeface="Roboto"/>
                <a:sym typeface="Roboto"/>
              </a:rPr>
              <a:t>What </a:t>
            </a:r>
            <a:r>
              <a:rPr lang="en-GB" dirty="0">
                <a:solidFill>
                  <a:schemeClr val="accent6"/>
                </a:solidFill>
                <a:latin typeface="Roboto"/>
                <a:ea typeface="Roboto"/>
                <a:cs typeface="Roboto"/>
                <a:sym typeface="Roboto"/>
              </a:rPr>
              <a:t>are the risks?</a:t>
            </a:r>
            <a:endParaRPr dirty="0">
              <a:solidFill>
                <a:schemeClr val="accent6"/>
              </a:solidFill>
              <a:latin typeface="Roboto"/>
              <a:ea typeface="Roboto"/>
              <a:cs typeface="Roboto"/>
              <a:sym typeface="Roboto"/>
            </a:endParaRPr>
          </a:p>
        </p:txBody>
      </p:sp>
      <p:sp>
        <p:nvSpPr>
          <p:cNvPr id="109" name="Google Shape;109;gf5d6eba3d6_0_97"/>
          <p:cNvSpPr/>
          <p:nvPr/>
        </p:nvSpPr>
        <p:spPr>
          <a:xfrm>
            <a:off x="570300" y="432847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gf5d6eba3d6_0_97"/>
          <p:cNvSpPr/>
          <p:nvPr/>
        </p:nvSpPr>
        <p:spPr>
          <a:xfrm>
            <a:off x="6179000" y="432847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gf5d6eba3d6_0_97"/>
          <p:cNvSpPr/>
          <p:nvPr/>
        </p:nvSpPr>
        <p:spPr>
          <a:xfrm>
            <a:off x="6179000" y="2324025"/>
            <a:ext cx="5332500" cy="1782300"/>
          </a:xfrm>
          <a:prstGeom prst="rect">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gf5d6eba3d6_0_97"/>
          <p:cNvSpPr txBox="1"/>
          <p:nvPr/>
        </p:nvSpPr>
        <p:spPr>
          <a:xfrm>
            <a:off x="712950" y="2513325"/>
            <a:ext cx="5047200" cy="13698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Being abused or exposed to abuse. For example:</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Seeing violent, sexual or otherwise inappropriate material.</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Meeting people who might bully or intimidate them.</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Fake profiles, sexual grooming and stalking.</a:t>
            </a:r>
            <a:endParaRPr b="1">
              <a:solidFill>
                <a:schemeClr val="lt1"/>
              </a:solidFill>
              <a:latin typeface="Roboto"/>
              <a:ea typeface="Roboto"/>
              <a:cs typeface="Roboto"/>
              <a:sym typeface="Roboto"/>
            </a:endParaRPr>
          </a:p>
        </p:txBody>
      </p:sp>
      <p:pic>
        <p:nvPicPr>
          <p:cNvPr id="113" name="Google Shape;113;gf5d6eba3d6_0_97"/>
          <p:cNvPicPr preferRelativeResize="0"/>
          <p:nvPr/>
        </p:nvPicPr>
        <p:blipFill rotWithShape="1">
          <a:blip r:embed="rId3">
            <a:alphaModFix amt="11000"/>
          </a:blip>
          <a:srcRect b="53720"/>
          <a:stretch/>
        </p:blipFill>
        <p:spPr>
          <a:xfrm>
            <a:off x="1390700" y="2360925"/>
            <a:ext cx="3691700" cy="1708500"/>
          </a:xfrm>
          <a:prstGeom prst="rect">
            <a:avLst/>
          </a:prstGeom>
          <a:noFill/>
          <a:ln>
            <a:noFill/>
          </a:ln>
        </p:spPr>
      </p:pic>
      <p:pic>
        <p:nvPicPr>
          <p:cNvPr id="114" name="Google Shape;114;gf5d6eba3d6_0_97"/>
          <p:cNvPicPr preferRelativeResize="0"/>
          <p:nvPr/>
        </p:nvPicPr>
        <p:blipFill rotWithShape="1">
          <a:blip r:embed="rId3">
            <a:alphaModFix amt="11000"/>
          </a:blip>
          <a:srcRect t="53720"/>
          <a:stretch/>
        </p:blipFill>
        <p:spPr>
          <a:xfrm>
            <a:off x="1390700" y="4365375"/>
            <a:ext cx="3691700" cy="1708500"/>
          </a:xfrm>
          <a:prstGeom prst="rect">
            <a:avLst/>
          </a:prstGeom>
          <a:noFill/>
          <a:ln>
            <a:noFill/>
          </a:ln>
        </p:spPr>
      </p:pic>
      <p:pic>
        <p:nvPicPr>
          <p:cNvPr id="115" name="Google Shape;115;gf5d6eba3d6_0_97"/>
          <p:cNvPicPr preferRelativeResize="0"/>
          <p:nvPr/>
        </p:nvPicPr>
        <p:blipFill rotWithShape="1">
          <a:blip r:embed="rId3">
            <a:alphaModFix amt="11000"/>
          </a:blip>
          <a:srcRect b="53720"/>
          <a:stretch/>
        </p:blipFill>
        <p:spPr>
          <a:xfrm>
            <a:off x="6999400" y="2417963"/>
            <a:ext cx="3691700" cy="1708500"/>
          </a:xfrm>
          <a:prstGeom prst="rect">
            <a:avLst/>
          </a:prstGeom>
          <a:noFill/>
          <a:ln>
            <a:noFill/>
          </a:ln>
        </p:spPr>
      </p:pic>
      <p:pic>
        <p:nvPicPr>
          <p:cNvPr id="116" name="Google Shape;116;gf5d6eba3d6_0_97"/>
          <p:cNvPicPr preferRelativeResize="0"/>
          <p:nvPr/>
        </p:nvPicPr>
        <p:blipFill rotWithShape="1">
          <a:blip r:embed="rId3">
            <a:alphaModFix amt="11000"/>
          </a:blip>
          <a:srcRect t="53720"/>
          <a:stretch/>
        </p:blipFill>
        <p:spPr>
          <a:xfrm>
            <a:off x="6999400" y="4328500"/>
            <a:ext cx="3691700" cy="1708500"/>
          </a:xfrm>
          <a:prstGeom prst="rect">
            <a:avLst/>
          </a:prstGeom>
          <a:noFill/>
          <a:ln>
            <a:noFill/>
          </a:ln>
        </p:spPr>
      </p:pic>
      <p:sp>
        <p:nvSpPr>
          <p:cNvPr id="117" name="Google Shape;117;gf5d6eba3d6_0_97"/>
          <p:cNvSpPr txBox="1"/>
          <p:nvPr/>
        </p:nvSpPr>
        <p:spPr>
          <a:xfrm>
            <a:off x="6321650" y="2530163"/>
            <a:ext cx="5047200" cy="13698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dirty="0">
                <a:solidFill>
                  <a:schemeClr val="accent4"/>
                </a:solidFill>
                <a:latin typeface="Roboto"/>
                <a:ea typeface="Roboto"/>
                <a:cs typeface="Roboto"/>
                <a:sym typeface="Roboto"/>
              </a:rPr>
              <a:t>Being manipulated. For example:</a:t>
            </a:r>
            <a:endParaRPr b="1" dirty="0">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lt1"/>
                </a:solidFill>
                <a:latin typeface="Roboto"/>
                <a:ea typeface="Roboto"/>
                <a:cs typeface="Roboto"/>
                <a:sym typeface="Roboto"/>
              </a:rPr>
              <a:t>Exposure to inaccurate or false information, e.g. fake news.</a:t>
            </a:r>
            <a:endParaRPr b="1" dirty="0">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lt1"/>
                </a:solidFill>
                <a:latin typeface="Roboto"/>
                <a:ea typeface="Roboto"/>
                <a:cs typeface="Roboto"/>
                <a:sym typeface="Roboto"/>
              </a:rPr>
              <a:t>Exposure to extreme views and opinions.</a:t>
            </a:r>
            <a:endParaRPr b="1" dirty="0">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dirty="0">
                <a:solidFill>
                  <a:schemeClr val="lt1"/>
                </a:solidFill>
                <a:latin typeface="Roboto"/>
                <a:ea typeface="Roboto"/>
                <a:cs typeface="Roboto"/>
                <a:sym typeface="Roboto"/>
              </a:rPr>
              <a:t>Blackmail and extortion.</a:t>
            </a:r>
            <a:endParaRPr b="1" dirty="0">
              <a:solidFill>
                <a:schemeClr val="lt1"/>
              </a:solidFill>
              <a:latin typeface="Roboto"/>
              <a:ea typeface="Roboto"/>
              <a:cs typeface="Roboto"/>
              <a:sym typeface="Roboto"/>
            </a:endParaRPr>
          </a:p>
        </p:txBody>
      </p:sp>
      <p:sp>
        <p:nvSpPr>
          <p:cNvPr id="118" name="Google Shape;118;gf5d6eba3d6_0_97"/>
          <p:cNvSpPr txBox="1"/>
          <p:nvPr/>
        </p:nvSpPr>
        <p:spPr>
          <a:xfrm>
            <a:off x="712950" y="4497850"/>
            <a:ext cx="5047200" cy="13698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Being exposed to harmful behaviours. For example:</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Exposure to self harm, including eating disorders.</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Unintentionally getting involved in bullying others.</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Getting involved in anti-social behaviour.</a:t>
            </a:r>
            <a:endParaRPr b="1">
              <a:solidFill>
                <a:schemeClr val="lt1"/>
              </a:solidFill>
              <a:latin typeface="Roboto"/>
              <a:ea typeface="Roboto"/>
              <a:cs typeface="Roboto"/>
              <a:sym typeface="Roboto"/>
            </a:endParaRPr>
          </a:p>
        </p:txBody>
      </p:sp>
      <p:sp>
        <p:nvSpPr>
          <p:cNvPr id="119" name="Google Shape;119;gf5d6eba3d6_0_97"/>
          <p:cNvSpPr txBox="1"/>
          <p:nvPr/>
        </p:nvSpPr>
        <p:spPr>
          <a:xfrm>
            <a:off x="6321650" y="4497850"/>
            <a:ext cx="5047200" cy="13698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GB" b="1">
                <a:solidFill>
                  <a:schemeClr val="accent4"/>
                </a:solidFill>
                <a:latin typeface="Roboto"/>
                <a:ea typeface="Roboto"/>
                <a:cs typeface="Roboto"/>
                <a:sym typeface="Roboto"/>
              </a:rPr>
              <a:t>Having personal information and data stolen. For example:</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Over-sharing personal information online.</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Having their identity stolen.</a:t>
            </a:r>
            <a:endParaRPr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r>
              <a:rPr lang="en-GB" b="1">
                <a:solidFill>
                  <a:schemeClr val="lt1"/>
                </a:solidFill>
                <a:latin typeface="Roboto"/>
                <a:ea typeface="Roboto"/>
                <a:cs typeface="Roboto"/>
                <a:sym typeface="Roboto"/>
              </a:rPr>
              <a:t>Being hacked.</a:t>
            </a:r>
            <a:endParaRPr b="1">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par>
                                <p:cTn id="8" presetID="10" presetClass="entr" presetSubtype="0"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1000"/>
                                        <p:tgtEl>
                                          <p:spTgt spid="112"/>
                                        </p:tgtEl>
                                      </p:cBhvr>
                                    </p:animEffect>
                                  </p:childTnLst>
                                </p:cTn>
                              </p:par>
                              <p:par>
                                <p:cTn id="11" presetID="10" presetClass="entr" presetSubtype="0"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1000"/>
                                        <p:tgtEl>
                                          <p:spTgt spid="1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1000"/>
                                        <p:tgtEl>
                                          <p:spTgt spid="111"/>
                                        </p:tgtEl>
                                      </p:cBhvr>
                                    </p:animEffect>
                                  </p:childTnLst>
                                </p:cTn>
                              </p:par>
                              <p:par>
                                <p:cTn id="19" presetID="10" presetClass="entr" presetSubtype="0" fill="hold" nodeType="with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fade">
                                      <p:cBhvr>
                                        <p:cTn id="21" dur="1000"/>
                                        <p:tgtEl>
                                          <p:spTgt spid="115"/>
                                        </p:tgtEl>
                                      </p:cBhvr>
                                    </p:animEffect>
                                  </p:childTnLst>
                                </p:cTn>
                              </p:par>
                              <p:par>
                                <p:cTn id="22" presetID="10" presetClass="entr" presetSubtype="0" fill="hold" nodeType="withEffect">
                                  <p:stCondLst>
                                    <p:cond delay="0"/>
                                  </p:stCondLst>
                                  <p:childTnLst>
                                    <p:set>
                                      <p:cBhvr>
                                        <p:cTn id="23" dur="1" fill="hold">
                                          <p:stCondLst>
                                            <p:cond delay="0"/>
                                          </p:stCondLst>
                                        </p:cTn>
                                        <p:tgtEl>
                                          <p:spTgt spid="117"/>
                                        </p:tgtEl>
                                        <p:attrNameLst>
                                          <p:attrName>style.visibility</p:attrName>
                                        </p:attrNameLst>
                                      </p:cBhvr>
                                      <p:to>
                                        <p:strVal val="visible"/>
                                      </p:to>
                                    </p:set>
                                    <p:animEffect transition="in" filter="fade">
                                      <p:cBhvr>
                                        <p:cTn id="24" dur="1000"/>
                                        <p:tgtEl>
                                          <p:spTgt spid="1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1000"/>
                                        <p:tgtEl>
                                          <p:spTgt spid="109"/>
                                        </p:tgtEl>
                                      </p:cBhvr>
                                    </p:animEffect>
                                  </p:childTnLst>
                                </p:cTn>
                              </p:par>
                              <p:par>
                                <p:cTn id="30" presetID="10" presetClass="entr" presetSubtype="0" fill="hold" nodeType="with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fade">
                                      <p:cBhvr>
                                        <p:cTn id="32" dur="1000"/>
                                        <p:tgtEl>
                                          <p:spTgt spid="114"/>
                                        </p:tgtEl>
                                      </p:cBhvr>
                                    </p:animEffect>
                                  </p:childTnLst>
                                </p:cTn>
                              </p:par>
                              <p:par>
                                <p:cTn id="33" presetID="10" presetClass="entr" presetSubtype="0" fill="hold" nodeType="with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fade">
                                      <p:cBhvr>
                                        <p:cTn id="35" dur="1000"/>
                                        <p:tgtEl>
                                          <p:spTgt spid="1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fade">
                                      <p:cBhvr>
                                        <p:cTn id="40" dur="1000"/>
                                        <p:tgtEl>
                                          <p:spTgt spid="110"/>
                                        </p:tgtEl>
                                      </p:cBhvr>
                                    </p:animEffect>
                                  </p:childTnLst>
                                </p:cTn>
                              </p:par>
                              <p:par>
                                <p:cTn id="41" presetID="10" presetClass="entr" presetSubtype="0" fill="hold" nodeType="with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1000"/>
                                        <p:tgtEl>
                                          <p:spTgt spid="116"/>
                                        </p:tgtEl>
                                      </p:cBhvr>
                                    </p:animEffect>
                                  </p:childTnLst>
                                </p:cTn>
                              </p:par>
                              <p:par>
                                <p:cTn id="44" presetID="10" presetClass="entr" presetSubtype="0" fill="hold" nodeType="with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fade">
                                      <p:cBhvr>
                                        <p:cTn id="46"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f5d6eba3d6_0_129"/>
          <p:cNvSpPr txBox="1">
            <a:spLocks noGrp="1"/>
          </p:cNvSpPr>
          <p:nvPr>
            <p:ph type="body" idx="2"/>
          </p:nvPr>
        </p:nvSpPr>
        <p:spPr>
          <a:xfrm>
            <a:off x="793800" y="1519679"/>
            <a:ext cx="10604400" cy="100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C7777"/>
              </a:buClr>
              <a:buSzPts val="2800"/>
              <a:buNone/>
            </a:pPr>
            <a:r>
              <a:rPr lang="en-GB" dirty="0">
                <a:solidFill>
                  <a:schemeClr val="accent3"/>
                </a:solidFill>
                <a:latin typeface="Roboto"/>
                <a:ea typeface="Roboto"/>
                <a:cs typeface="Roboto"/>
                <a:sym typeface="Roboto"/>
              </a:rPr>
              <a:t>How online harms can affect children and young people</a:t>
            </a:r>
            <a:endParaRPr sz="2800" dirty="0">
              <a:solidFill>
                <a:schemeClr val="accent3"/>
              </a:solidFill>
              <a:latin typeface="Roboto"/>
              <a:ea typeface="Roboto"/>
              <a:cs typeface="Roboto"/>
              <a:sym typeface="Roboto"/>
            </a:endParaRPr>
          </a:p>
        </p:txBody>
      </p:sp>
      <p:sp>
        <p:nvSpPr>
          <p:cNvPr id="126" name="Google Shape;126;gf5d6eba3d6_0_129"/>
          <p:cNvSpPr/>
          <p:nvPr/>
        </p:nvSpPr>
        <p:spPr>
          <a:xfrm>
            <a:off x="537875" y="329677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lt1"/>
                </a:solidFill>
                <a:latin typeface="Roboto"/>
                <a:ea typeface="Roboto"/>
                <a:cs typeface="Roboto"/>
                <a:sym typeface="Roboto"/>
              </a:rPr>
              <a:t>Feeling upset by what they have seen</a:t>
            </a:r>
            <a:endParaRPr>
              <a:solidFill>
                <a:schemeClr val="lt1"/>
              </a:solidFill>
              <a:latin typeface="Roboto"/>
              <a:ea typeface="Roboto"/>
              <a:cs typeface="Roboto"/>
              <a:sym typeface="Roboto"/>
            </a:endParaRPr>
          </a:p>
        </p:txBody>
      </p:sp>
      <p:sp>
        <p:nvSpPr>
          <p:cNvPr id="127" name="Google Shape;127;gf5d6eba3d6_0_129"/>
          <p:cNvSpPr/>
          <p:nvPr/>
        </p:nvSpPr>
        <p:spPr>
          <a:xfrm>
            <a:off x="537875" y="3984175"/>
            <a:ext cx="5332500" cy="513300"/>
          </a:xfrm>
          <a:prstGeom prst="rect">
            <a:avLst/>
          </a:prstGeom>
          <a:solidFill>
            <a:schemeClr val="accent6"/>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Being pressured to engage in risky behaviour</a:t>
            </a:r>
            <a:endParaRPr dirty="0">
              <a:solidFill>
                <a:schemeClr val="lt1"/>
              </a:solidFill>
              <a:latin typeface="Roboto"/>
              <a:ea typeface="Roboto"/>
              <a:cs typeface="Roboto"/>
              <a:sym typeface="Roboto"/>
            </a:endParaRPr>
          </a:p>
        </p:txBody>
      </p:sp>
      <p:sp>
        <p:nvSpPr>
          <p:cNvPr id="128" name="Google Shape;128;gf5d6eba3d6_0_129"/>
          <p:cNvSpPr/>
          <p:nvPr/>
        </p:nvSpPr>
        <p:spPr>
          <a:xfrm>
            <a:off x="537875" y="4660250"/>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lt1"/>
                </a:solidFill>
                <a:latin typeface="Roboto"/>
                <a:ea typeface="Roboto"/>
                <a:cs typeface="Roboto"/>
                <a:sym typeface="Roboto"/>
              </a:rPr>
              <a:t>Developing unrealistic views of themselves</a:t>
            </a:r>
            <a:endParaRPr>
              <a:solidFill>
                <a:schemeClr val="lt1"/>
              </a:solidFill>
              <a:latin typeface="Roboto"/>
              <a:ea typeface="Roboto"/>
              <a:cs typeface="Roboto"/>
              <a:sym typeface="Roboto"/>
            </a:endParaRPr>
          </a:p>
        </p:txBody>
      </p:sp>
      <p:sp>
        <p:nvSpPr>
          <p:cNvPr id="129" name="Google Shape;129;gf5d6eba3d6_0_129"/>
          <p:cNvSpPr/>
          <p:nvPr/>
        </p:nvSpPr>
        <p:spPr>
          <a:xfrm>
            <a:off x="537875" y="533632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lt1"/>
                </a:solidFill>
                <a:latin typeface="Roboto"/>
                <a:ea typeface="Roboto"/>
                <a:cs typeface="Roboto"/>
                <a:sym typeface="Roboto"/>
              </a:rPr>
              <a:t>Excessive internet use and online purchases</a:t>
            </a:r>
            <a:endParaRPr sz="1800" b="1">
              <a:solidFill>
                <a:schemeClr val="lt1"/>
              </a:solidFill>
              <a:latin typeface="Roboto"/>
              <a:ea typeface="Roboto"/>
              <a:cs typeface="Roboto"/>
              <a:sym typeface="Roboto"/>
            </a:endParaRPr>
          </a:p>
        </p:txBody>
      </p:sp>
      <p:sp>
        <p:nvSpPr>
          <p:cNvPr id="130" name="Google Shape;130;gf5d6eba3d6_0_129"/>
          <p:cNvSpPr/>
          <p:nvPr/>
        </p:nvSpPr>
        <p:spPr>
          <a:xfrm>
            <a:off x="6218825" y="3292271"/>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Exaggerating themselves or being false online</a:t>
            </a:r>
            <a:endParaRPr dirty="0">
              <a:solidFill>
                <a:schemeClr val="lt1"/>
              </a:solidFill>
              <a:latin typeface="Roboto"/>
              <a:ea typeface="Roboto"/>
              <a:cs typeface="Roboto"/>
              <a:sym typeface="Roboto"/>
            </a:endParaRPr>
          </a:p>
        </p:txBody>
      </p:sp>
      <p:sp>
        <p:nvSpPr>
          <p:cNvPr id="131" name="Google Shape;131;gf5d6eba3d6_0_129"/>
          <p:cNvSpPr/>
          <p:nvPr/>
        </p:nvSpPr>
        <p:spPr>
          <a:xfrm>
            <a:off x="6218825" y="398417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Becoming subject to peer pressure</a:t>
            </a:r>
            <a:endParaRPr dirty="0">
              <a:solidFill>
                <a:schemeClr val="lt1"/>
              </a:solidFill>
              <a:latin typeface="Roboto"/>
              <a:ea typeface="Roboto"/>
              <a:cs typeface="Roboto"/>
              <a:sym typeface="Roboto"/>
            </a:endParaRPr>
          </a:p>
        </p:txBody>
      </p:sp>
      <p:sp>
        <p:nvSpPr>
          <p:cNvPr id="132" name="Google Shape;132;gf5d6eba3d6_0_129"/>
          <p:cNvSpPr/>
          <p:nvPr/>
        </p:nvSpPr>
        <p:spPr>
          <a:xfrm>
            <a:off x="6218825" y="4660250"/>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Creating a harmful online reputation</a:t>
            </a:r>
            <a:endParaRPr dirty="0">
              <a:solidFill>
                <a:schemeClr val="lt1"/>
              </a:solidFill>
              <a:latin typeface="Roboto"/>
              <a:ea typeface="Roboto"/>
              <a:cs typeface="Roboto"/>
              <a:sym typeface="Roboto"/>
            </a:endParaRPr>
          </a:p>
        </p:txBody>
      </p:sp>
      <p:sp>
        <p:nvSpPr>
          <p:cNvPr id="133" name="Google Shape;133;gf5d6eba3d6_0_129"/>
          <p:cNvSpPr/>
          <p:nvPr/>
        </p:nvSpPr>
        <p:spPr>
          <a:xfrm>
            <a:off x="6218825" y="533632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Facing intense or difficult interactions</a:t>
            </a:r>
            <a:endParaRPr dirty="0">
              <a:solidFill>
                <a:schemeClr val="lt1"/>
              </a:solidFill>
              <a:latin typeface="Roboto"/>
              <a:ea typeface="Roboto"/>
              <a:cs typeface="Roboto"/>
              <a:sym typeface="Roboto"/>
            </a:endParaRPr>
          </a:p>
        </p:txBody>
      </p:sp>
      <p:sp>
        <p:nvSpPr>
          <p:cNvPr id="134" name="Google Shape;134;gf5d6eba3d6_0_129"/>
          <p:cNvSpPr/>
          <p:nvPr/>
        </p:nvSpPr>
        <p:spPr>
          <a:xfrm>
            <a:off x="537875" y="265527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dirty="0">
                <a:solidFill>
                  <a:schemeClr val="lt1"/>
                </a:solidFill>
                <a:latin typeface="Roboto"/>
                <a:ea typeface="Roboto"/>
                <a:cs typeface="Roboto"/>
                <a:sym typeface="Roboto"/>
              </a:rPr>
              <a:t>Being groomed, exploited and manipulated</a:t>
            </a:r>
            <a:endParaRPr sz="1800" b="1" dirty="0">
              <a:solidFill>
                <a:schemeClr val="lt1"/>
              </a:solidFill>
              <a:latin typeface="Roboto"/>
              <a:ea typeface="Roboto"/>
              <a:cs typeface="Roboto"/>
              <a:sym typeface="Roboto"/>
            </a:endParaRPr>
          </a:p>
        </p:txBody>
      </p:sp>
      <p:sp>
        <p:nvSpPr>
          <p:cNvPr id="135" name="Google Shape;135;gf5d6eba3d6_0_129"/>
          <p:cNvSpPr/>
          <p:nvPr/>
        </p:nvSpPr>
        <p:spPr>
          <a:xfrm>
            <a:off x="6218825" y="2655275"/>
            <a:ext cx="5332500" cy="513300"/>
          </a:xfrm>
          <a:prstGeom prst="rect">
            <a:avLst/>
          </a:prstGeom>
          <a:solidFill>
            <a:schemeClr val="accent5"/>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GB" sz="1800" b="1">
                <a:solidFill>
                  <a:schemeClr val="lt1"/>
                </a:solidFill>
                <a:latin typeface="Roboto"/>
                <a:ea typeface="Roboto"/>
                <a:cs typeface="Roboto"/>
                <a:sym typeface="Roboto"/>
              </a:rPr>
              <a:t>Feelings of shame, guilt and self-loathing</a:t>
            </a:r>
            <a:endParaRPr sz="1800" b="1">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1000"/>
                                        <p:tgtEl>
                                          <p:spTgt spid="13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1000"/>
                                        <p:tgtEl>
                                          <p:spTgt spid="12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 calcmode="lin" valueType="num">
                                      <p:cBhvr additive="base">
                                        <p:cTn id="17" dur="1000"/>
                                        <p:tgtEl>
                                          <p:spTgt spid="127"/>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 calcmode="lin" valueType="num">
                                      <p:cBhvr additive="base">
                                        <p:cTn id="22" dur="1000"/>
                                        <p:tgtEl>
                                          <p:spTgt spid="128"/>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29"/>
                                        </p:tgtEl>
                                        <p:attrNameLst>
                                          <p:attrName>style.visibility</p:attrName>
                                        </p:attrNameLst>
                                      </p:cBhvr>
                                      <p:to>
                                        <p:strVal val="visible"/>
                                      </p:to>
                                    </p:set>
                                    <p:anim calcmode="lin" valueType="num">
                                      <p:cBhvr additive="base">
                                        <p:cTn id="27" dur="1000"/>
                                        <p:tgtEl>
                                          <p:spTgt spid="129"/>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35"/>
                                        </p:tgtEl>
                                        <p:attrNameLst>
                                          <p:attrName>style.visibility</p:attrName>
                                        </p:attrNameLst>
                                      </p:cBhvr>
                                      <p:to>
                                        <p:strVal val="visible"/>
                                      </p:to>
                                    </p:set>
                                    <p:anim calcmode="lin" valueType="num">
                                      <p:cBhvr additive="base">
                                        <p:cTn id="32" dur="1000"/>
                                        <p:tgtEl>
                                          <p:spTgt spid="135"/>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additive="base">
                                        <p:cTn id="37" dur="1000"/>
                                        <p:tgtEl>
                                          <p:spTgt spid="130"/>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31"/>
                                        </p:tgtEl>
                                        <p:attrNameLst>
                                          <p:attrName>style.visibility</p:attrName>
                                        </p:attrNameLst>
                                      </p:cBhvr>
                                      <p:to>
                                        <p:strVal val="visible"/>
                                      </p:to>
                                    </p:set>
                                    <p:anim calcmode="lin" valueType="num">
                                      <p:cBhvr additive="base">
                                        <p:cTn id="42" dur="1000"/>
                                        <p:tgtEl>
                                          <p:spTgt spid="131"/>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32"/>
                                        </p:tgtEl>
                                        <p:attrNameLst>
                                          <p:attrName>style.visibility</p:attrName>
                                        </p:attrNameLst>
                                      </p:cBhvr>
                                      <p:to>
                                        <p:strVal val="visible"/>
                                      </p:to>
                                    </p:set>
                                    <p:anim calcmode="lin" valueType="num">
                                      <p:cBhvr additive="base">
                                        <p:cTn id="47" dur="1000"/>
                                        <p:tgtEl>
                                          <p:spTgt spid="132"/>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33"/>
                                        </p:tgtEl>
                                        <p:attrNameLst>
                                          <p:attrName>style.visibility</p:attrName>
                                        </p:attrNameLst>
                                      </p:cBhvr>
                                      <p:to>
                                        <p:strVal val="visible"/>
                                      </p:to>
                                    </p:set>
                                    <p:anim calcmode="lin" valueType="num">
                                      <p:cBhvr additive="base">
                                        <p:cTn id="52" dur="1000"/>
                                        <p:tgtEl>
                                          <p:spTgt spid="1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f5d6eba3d6_0_146"/>
          <p:cNvSpPr/>
          <p:nvPr/>
        </p:nvSpPr>
        <p:spPr>
          <a:xfrm>
            <a:off x="8250325" y="4075487"/>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gf5d6eba3d6_0_146"/>
          <p:cNvSpPr/>
          <p:nvPr/>
        </p:nvSpPr>
        <p:spPr>
          <a:xfrm>
            <a:off x="46921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gf5d6eba3d6_0_146"/>
          <p:cNvSpPr/>
          <p:nvPr/>
        </p:nvSpPr>
        <p:spPr>
          <a:xfrm>
            <a:off x="1264075" y="4097500"/>
            <a:ext cx="3000000" cy="1751100"/>
          </a:xfrm>
          <a:prstGeom prst="wedgeRoundRectCallout">
            <a:avLst>
              <a:gd name="adj1" fmla="val -20833"/>
              <a:gd name="adj2" fmla="val 62500"/>
              <a:gd name="adj3"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gf5d6eba3d6_0_146"/>
          <p:cNvSpPr txBox="1">
            <a:spLocks noGrp="1"/>
          </p:cNvSpPr>
          <p:nvPr>
            <p:ph type="body" idx="2"/>
          </p:nvPr>
        </p:nvSpPr>
        <p:spPr>
          <a:xfrm>
            <a:off x="793750" y="1424618"/>
            <a:ext cx="10604400" cy="63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7C7777"/>
              </a:buClr>
              <a:buSzPts val="2800"/>
              <a:buNone/>
            </a:pPr>
            <a:r>
              <a:rPr lang="en-GB">
                <a:solidFill>
                  <a:schemeClr val="accent5"/>
                </a:solidFill>
              </a:rPr>
              <a:t>Spotting something wrong</a:t>
            </a:r>
            <a:endParaRPr sz="2800" b="1"/>
          </a:p>
        </p:txBody>
      </p:sp>
      <p:sp>
        <p:nvSpPr>
          <p:cNvPr id="145" name="Google Shape;145;gf5d6eba3d6_0_146"/>
          <p:cNvSpPr txBox="1"/>
          <p:nvPr/>
        </p:nvSpPr>
        <p:spPr>
          <a:xfrm>
            <a:off x="793750" y="1896784"/>
            <a:ext cx="10604400" cy="846600"/>
          </a:xfrm>
          <a:prstGeom prst="rect">
            <a:avLst/>
          </a:prstGeom>
          <a:noFill/>
          <a:ln>
            <a:noFill/>
          </a:ln>
        </p:spPr>
        <p:txBody>
          <a:bodyPr spcFirstLastPara="1" wrap="square" lIns="91425" tIns="91425" rIns="91425" bIns="91425" anchor="t" anchorCtr="0">
            <a:spAutoFit/>
          </a:bodyPr>
          <a:lstStyle/>
          <a:p>
            <a:pPr marL="0" marR="50800" lvl="0" indent="0" algn="ctr" rtl="0">
              <a:lnSpc>
                <a:spcPct val="115000"/>
              </a:lnSpc>
              <a:spcBef>
                <a:spcPts val="2400"/>
              </a:spcBef>
              <a:spcAft>
                <a:spcPts val="600"/>
              </a:spcAft>
              <a:buNone/>
            </a:pPr>
            <a:r>
              <a:rPr lang="en-GB" sz="2000" b="1" dirty="0">
                <a:solidFill>
                  <a:schemeClr val="accent2"/>
                </a:solidFill>
                <a:latin typeface="Roboto"/>
                <a:ea typeface="Roboto"/>
                <a:cs typeface="Roboto"/>
                <a:sym typeface="Roboto"/>
              </a:rPr>
              <a:t>When one of these risks starts to become a problem, children and young people may exhibit certain signs they are unhappy or suffering.</a:t>
            </a:r>
            <a:endParaRPr dirty="0"/>
          </a:p>
        </p:txBody>
      </p:sp>
      <p:sp>
        <p:nvSpPr>
          <p:cNvPr id="146" name="Google Shape;146;gf5d6eba3d6_0_146"/>
          <p:cNvSpPr txBox="1"/>
          <p:nvPr/>
        </p:nvSpPr>
        <p:spPr>
          <a:xfrm>
            <a:off x="1425325" y="4164862"/>
            <a:ext cx="2677500" cy="1200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They may spend a lot more or less time online or texting.</a:t>
            </a:r>
            <a:endParaRPr sz="2000" b="1" dirty="0">
              <a:solidFill>
                <a:schemeClr val="accent2"/>
              </a:solidFill>
              <a:latin typeface="Roboto"/>
              <a:ea typeface="Roboto"/>
              <a:cs typeface="Roboto"/>
              <a:sym typeface="Roboto"/>
            </a:endParaRPr>
          </a:p>
        </p:txBody>
      </p:sp>
      <p:sp>
        <p:nvSpPr>
          <p:cNvPr id="147" name="Google Shape;147;gf5d6eba3d6_0_146"/>
          <p:cNvSpPr txBox="1"/>
          <p:nvPr/>
        </p:nvSpPr>
        <p:spPr>
          <a:xfrm>
            <a:off x="1295275" y="3338225"/>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4"/>
                </a:solidFill>
              </a:rPr>
              <a:t>Change in use</a:t>
            </a:r>
            <a:endParaRPr sz="3000" b="1">
              <a:solidFill>
                <a:schemeClr val="accent4"/>
              </a:solidFill>
            </a:endParaRPr>
          </a:p>
        </p:txBody>
      </p:sp>
      <p:sp>
        <p:nvSpPr>
          <p:cNvPr id="148" name="Google Shape;148;gf5d6eba3d6_0_146"/>
          <p:cNvSpPr txBox="1"/>
          <p:nvPr/>
        </p:nvSpPr>
        <p:spPr>
          <a:xfrm>
            <a:off x="4596000" y="3338225"/>
            <a:ext cx="31779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4"/>
                </a:solidFill>
              </a:rPr>
              <a:t>Change in mood</a:t>
            </a:r>
            <a:endParaRPr sz="3000" b="1">
              <a:solidFill>
                <a:schemeClr val="accent4"/>
              </a:solidFill>
            </a:endParaRPr>
          </a:p>
        </p:txBody>
      </p:sp>
      <p:sp>
        <p:nvSpPr>
          <p:cNvPr id="149" name="Google Shape;149;gf5d6eba3d6_0_146"/>
          <p:cNvSpPr txBox="1"/>
          <p:nvPr/>
        </p:nvSpPr>
        <p:spPr>
          <a:xfrm>
            <a:off x="4780200" y="3984725"/>
            <a:ext cx="28095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 They may seem distant, angry or upset after being online or texting.</a:t>
            </a:r>
            <a:endParaRPr sz="2000" b="1" dirty="0">
              <a:solidFill>
                <a:schemeClr val="accent2"/>
              </a:solidFill>
              <a:latin typeface="Roboto"/>
              <a:ea typeface="Roboto"/>
              <a:cs typeface="Roboto"/>
              <a:sym typeface="Roboto"/>
            </a:endParaRPr>
          </a:p>
        </p:txBody>
      </p:sp>
      <p:sp>
        <p:nvSpPr>
          <p:cNvPr id="150" name="Google Shape;150;gf5d6eba3d6_0_146"/>
          <p:cNvSpPr txBox="1"/>
          <p:nvPr/>
        </p:nvSpPr>
        <p:spPr>
          <a:xfrm>
            <a:off x="8250325" y="3957279"/>
            <a:ext cx="30000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GB" sz="2000" b="1" dirty="0">
                <a:solidFill>
                  <a:schemeClr val="accent2"/>
                </a:solidFill>
                <a:latin typeface="Roboto"/>
                <a:ea typeface="Roboto"/>
                <a:cs typeface="Roboto"/>
                <a:sym typeface="Roboto"/>
              </a:rPr>
              <a:t>They may be secretive about who they are talking to and what they are doing online.</a:t>
            </a:r>
            <a:endParaRPr sz="2000" b="1" dirty="0">
              <a:solidFill>
                <a:schemeClr val="accent2"/>
              </a:solidFill>
              <a:latin typeface="Roboto"/>
              <a:ea typeface="Roboto"/>
              <a:cs typeface="Roboto"/>
              <a:sym typeface="Roboto"/>
            </a:endParaRPr>
          </a:p>
        </p:txBody>
      </p:sp>
      <p:sp>
        <p:nvSpPr>
          <p:cNvPr id="151" name="Google Shape;151;gf5d6eba3d6_0_146"/>
          <p:cNvSpPr txBox="1"/>
          <p:nvPr/>
        </p:nvSpPr>
        <p:spPr>
          <a:xfrm>
            <a:off x="8894125" y="3353675"/>
            <a:ext cx="1712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chemeClr val="accent4"/>
                </a:solidFill>
              </a:rPr>
              <a:t>Secrecy</a:t>
            </a:r>
            <a:endParaRPr sz="3000" b="1">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1000"/>
                                        <p:tgtEl>
                                          <p:spTgt spid="143"/>
                                        </p:tgtEl>
                                      </p:cBhvr>
                                    </p:animEffect>
                                  </p:childTnLst>
                                </p:cTn>
                              </p:par>
                              <p:par>
                                <p:cTn id="13" presetID="10" presetClass="entr" presetSubtype="0" fill="hold" nodeType="with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fade">
                                      <p:cBhvr>
                                        <p:cTn id="15" dur="1000"/>
                                        <p:tgtEl>
                                          <p:spTgt spid="146"/>
                                        </p:tgtEl>
                                      </p:cBhvr>
                                    </p:animEffect>
                                  </p:childTnLst>
                                </p:cTn>
                              </p:par>
                              <p:par>
                                <p:cTn id="16" presetID="10" presetClass="entr" presetSubtype="0" fill="hold" nodeType="withEffect">
                                  <p:stCondLst>
                                    <p:cond delay="0"/>
                                  </p:stCondLst>
                                  <p:childTnLst>
                                    <p:set>
                                      <p:cBhvr>
                                        <p:cTn id="17" dur="1" fill="hold">
                                          <p:stCondLst>
                                            <p:cond delay="0"/>
                                          </p:stCondLst>
                                        </p:cTn>
                                        <p:tgtEl>
                                          <p:spTgt spid="147"/>
                                        </p:tgtEl>
                                        <p:attrNameLst>
                                          <p:attrName>style.visibility</p:attrName>
                                        </p:attrNameLst>
                                      </p:cBhvr>
                                      <p:to>
                                        <p:strVal val="visible"/>
                                      </p:to>
                                    </p:set>
                                    <p:animEffect transition="in" filter="fade">
                                      <p:cBhvr>
                                        <p:cTn id="18" dur="1000"/>
                                        <p:tgtEl>
                                          <p:spTgt spid="1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2"/>
                                        </p:tgtEl>
                                        <p:attrNameLst>
                                          <p:attrName>style.visibility</p:attrName>
                                        </p:attrNameLst>
                                      </p:cBhvr>
                                      <p:to>
                                        <p:strVal val="visible"/>
                                      </p:to>
                                    </p:set>
                                    <p:animEffect transition="in" filter="fade">
                                      <p:cBhvr>
                                        <p:cTn id="23" dur="1000"/>
                                        <p:tgtEl>
                                          <p:spTgt spid="142"/>
                                        </p:tgtEl>
                                      </p:cBhvr>
                                    </p:animEffect>
                                  </p:childTnLst>
                                </p:cTn>
                              </p:par>
                              <p:par>
                                <p:cTn id="24" presetID="10" presetClass="entr" presetSubtype="0" fill="hold" nodeType="withEffect">
                                  <p:stCondLst>
                                    <p:cond delay="0"/>
                                  </p:stCondLst>
                                  <p:childTnLst>
                                    <p:set>
                                      <p:cBhvr>
                                        <p:cTn id="25" dur="1" fill="hold">
                                          <p:stCondLst>
                                            <p:cond delay="0"/>
                                          </p:stCondLst>
                                        </p:cTn>
                                        <p:tgtEl>
                                          <p:spTgt spid="148"/>
                                        </p:tgtEl>
                                        <p:attrNameLst>
                                          <p:attrName>style.visibility</p:attrName>
                                        </p:attrNameLst>
                                      </p:cBhvr>
                                      <p:to>
                                        <p:strVal val="visible"/>
                                      </p:to>
                                    </p:set>
                                    <p:animEffect transition="in" filter="fade">
                                      <p:cBhvr>
                                        <p:cTn id="26" dur="1000"/>
                                        <p:tgtEl>
                                          <p:spTgt spid="148"/>
                                        </p:tgtEl>
                                      </p:cBhvr>
                                    </p:animEffect>
                                  </p:childTnLst>
                                </p:cTn>
                              </p:par>
                              <p:par>
                                <p:cTn id="27" presetID="10" presetClass="entr" presetSubtype="0" fill="hold" nodeType="withEffect">
                                  <p:stCondLst>
                                    <p:cond delay="0"/>
                                  </p:stCondLst>
                                  <p:childTnLst>
                                    <p:set>
                                      <p:cBhvr>
                                        <p:cTn id="28" dur="1" fill="hold">
                                          <p:stCondLst>
                                            <p:cond delay="0"/>
                                          </p:stCondLst>
                                        </p:cTn>
                                        <p:tgtEl>
                                          <p:spTgt spid="149"/>
                                        </p:tgtEl>
                                        <p:attrNameLst>
                                          <p:attrName>style.visibility</p:attrName>
                                        </p:attrNameLst>
                                      </p:cBhvr>
                                      <p:to>
                                        <p:strVal val="visible"/>
                                      </p:to>
                                    </p:set>
                                    <p:animEffect transition="in" filter="fade">
                                      <p:cBhvr>
                                        <p:cTn id="29" dur="1000"/>
                                        <p:tgtEl>
                                          <p:spTgt spid="14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1"/>
                                        </p:tgtEl>
                                        <p:attrNameLst>
                                          <p:attrName>style.visibility</p:attrName>
                                        </p:attrNameLst>
                                      </p:cBhvr>
                                      <p:to>
                                        <p:strVal val="visible"/>
                                      </p:to>
                                    </p:set>
                                    <p:animEffect transition="in" filter="fade">
                                      <p:cBhvr>
                                        <p:cTn id="34" dur="1000"/>
                                        <p:tgtEl>
                                          <p:spTgt spid="141"/>
                                        </p:tgtEl>
                                      </p:cBhvr>
                                    </p:animEffect>
                                  </p:childTnLst>
                                </p:cTn>
                              </p:par>
                              <p:par>
                                <p:cTn id="35" presetID="10" presetClass="entr" presetSubtype="0" fill="hold" nodeType="with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fade">
                                      <p:cBhvr>
                                        <p:cTn id="37" dur="1000"/>
                                        <p:tgtEl>
                                          <p:spTgt spid="150"/>
                                        </p:tgtEl>
                                      </p:cBhvr>
                                    </p:animEffect>
                                  </p:childTnLst>
                                </p:cTn>
                              </p:par>
                              <p:par>
                                <p:cTn id="38" presetID="10" presetClass="entr" presetSubtype="0" fill="hold" nodeType="withEffect">
                                  <p:stCondLst>
                                    <p:cond delay="0"/>
                                  </p:stCondLst>
                                  <p:childTnLst>
                                    <p:set>
                                      <p:cBhvr>
                                        <p:cTn id="39" dur="1" fill="hold">
                                          <p:stCondLst>
                                            <p:cond delay="0"/>
                                          </p:stCondLst>
                                        </p:cTn>
                                        <p:tgtEl>
                                          <p:spTgt spid="151"/>
                                        </p:tgtEl>
                                        <p:attrNameLst>
                                          <p:attrName>style.visibility</p:attrName>
                                        </p:attrNameLst>
                                      </p:cBhvr>
                                      <p:to>
                                        <p:strVal val="visible"/>
                                      </p:to>
                                    </p:set>
                                    <p:animEffect transition="in" filter="fade">
                                      <p:cBhvr>
                                        <p:cTn id="40"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SB2021">
      <a:dk1>
        <a:srgbClr val="000000"/>
      </a:dk1>
      <a:lt1>
        <a:srgbClr val="FFFFFF"/>
      </a:lt1>
      <a:dk2>
        <a:srgbClr val="000000"/>
      </a:dk2>
      <a:lt2>
        <a:srgbClr val="ECECEC"/>
      </a:lt2>
      <a:accent1>
        <a:srgbClr val="B1B1B1"/>
      </a:accent1>
      <a:accent2>
        <a:srgbClr val="041E42"/>
      </a:accent2>
      <a:accent3>
        <a:srgbClr val="041E42"/>
      </a:accent3>
      <a:accent4>
        <a:srgbClr val="47D7AC"/>
      </a:accent4>
      <a:accent5>
        <a:srgbClr val="FF6900"/>
      </a:accent5>
      <a:accent6>
        <a:srgbClr val="FF6900"/>
      </a:accent6>
      <a:hlink>
        <a:srgbClr val="0000EE"/>
      </a:hlink>
      <a:folHlink>
        <a:srgbClr val="99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1365</Words>
  <Application>Microsoft Office PowerPoint</Application>
  <PresentationFormat>Widescreen</PresentationFormat>
  <Paragraphs>157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Roboto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Needham</dc:creator>
  <cp:lastModifiedBy>Jane Westlake</cp:lastModifiedBy>
  <cp:revision>7</cp:revision>
  <dcterms:created xsi:type="dcterms:W3CDTF">2018-05-15T15:03:56Z</dcterms:created>
  <dcterms:modified xsi:type="dcterms:W3CDTF">2023-05-03T07:11:08Z</dcterms:modified>
</cp:coreProperties>
</file>